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10287000" cx="18288000"/>
  <p:notesSz cx="6858000" cy="9144000"/>
  <p:embeddedFontLst>
    <p:embeddedFont>
      <p:font typeface="Montserrat"/>
      <p:bold r:id="rId75"/>
      <p:boldItalic r:id="rId76"/>
    </p:embeddedFont>
    <p:embeddedFont>
      <p:font typeface="Oswald"/>
      <p:bold r:id="rId77"/>
    </p:embeddedFont>
    <p:embeddedFont>
      <p:font typeface="Sansita"/>
      <p:regular r:id="rId78"/>
      <p:bold r:id="rId79"/>
      <p:italic r:id="rId80"/>
      <p:boldItalic r:id="rId81"/>
    </p:embeddedFont>
    <p:embeddedFont>
      <p:font typeface="DM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86" roundtripDataSignature="AMtx7miDLP5wPsD9woTeFkZjK8yZ/SX3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DMSans-italic.fntdata"/><Relationship Id="rId83" Type="http://schemas.openxmlformats.org/officeDocument/2006/relationships/font" Target="fonts/DMSans-bold.fntdata"/><Relationship Id="rId42" Type="http://schemas.openxmlformats.org/officeDocument/2006/relationships/slide" Target="slides/slide37.xml"/><Relationship Id="rId86" Type="http://customschemas.google.com/relationships/presentationmetadata" Target="metadata"/><Relationship Id="rId41" Type="http://schemas.openxmlformats.org/officeDocument/2006/relationships/slide" Target="slides/slide36.xml"/><Relationship Id="rId85" Type="http://schemas.openxmlformats.org/officeDocument/2006/relationships/font" Target="fonts/DMSans-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Sansita-italic.fntdata"/><Relationship Id="rId82" Type="http://schemas.openxmlformats.org/officeDocument/2006/relationships/font" Target="fonts/DMSans-regular.fntdata"/><Relationship Id="rId81" Type="http://schemas.openxmlformats.org/officeDocument/2006/relationships/font" Target="fonts/Sansit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Montserrat-bold.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Oswald-bold.fntdata"/><Relationship Id="rId32" Type="http://schemas.openxmlformats.org/officeDocument/2006/relationships/slide" Target="slides/slide27.xml"/><Relationship Id="rId76" Type="http://schemas.openxmlformats.org/officeDocument/2006/relationships/font" Target="fonts/Montserrat-boldItalic.fntdata"/><Relationship Id="rId35" Type="http://schemas.openxmlformats.org/officeDocument/2006/relationships/slide" Target="slides/slide30.xml"/><Relationship Id="rId79" Type="http://schemas.openxmlformats.org/officeDocument/2006/relationships/font" Target="fonts/Sansita-bold.fntdata"/><Relationship Id="rId34" Type="http://schemas.openxmlformats.org/officeDocument/2006/relationships/slide" Target="slides/slide29.xml"/><Relationship Id="rId78" Type="http://schemas.openxmlformats.org/officeDocument/2006/relationships/font" Target="fonts/Sansita-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8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8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8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8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7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7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7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7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9"/>
          <p:cNvSpPr/>
          <p:nvPr>
            <p:ph idx="2" type="pic"/>
          </p:nvPr>
        </p:nvSpPr>
        <p:spPr>
          <a:xfrm>
            <a:off x="1792288" y="612775"/>
            <a:ext cx="5486400" cy="4114800"/>
          </a:xfrm>
          <a:prstGeom prst="rect">
            <a:avLst/>
          </a:prstGeom>
          <a:noFill/>
          <a:ln>
            <a:noFill/>
          </a:ln>
        </p:spPr>
      </p:sp>
      <p:sp>
        <p:nvSpPr>
          <p:cNvPr id="64" name="Google Shape;64;p7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hyperlink" Target="https://www.autodeal.com.ph/used-cars/search/certified-pre-owned+repossessed+used-car-status/page-1?sort-by=relevance" TargetMode="External"/><Relationship Id="rId6" Type="http://schemas.openxmlformats.org/officeDocument/2006/relationships/hyperlink" Target="https://www.autodeal.com.ph/used-cars/search/certified-pre-owned+repossessed+used-car-status/page-1?sort-by=relevan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www.autodeal.com.ph/used-cars/search/certified-pre-owned+repossessed+used-car-status/page-1?sort-by=relevance" TargetMode="External"/><Relationship Id="rId4" Type="http://schemas.openxmlformats.org/officeDocument/2006/relationships/hyperlink" Target="https://www.autodeal.com.ph/used-cars/search/certified-pre-owned+repossessed+used-car-status/page-1?sort-by=relevanc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hyperlink" Target="https://www.autodeal.com.ph/used-cars/search/certified-pre-owned+repossessed+used-car-status/page-1?sort-by=relevanc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autodeal.com.ph/used-cars/search/certified-pre-owned+repossessed+used-car-status/page-1?sort-by=relevanc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www.autodeal.com.ph/used-cars/search/certified-pre-owned+repossessed+used-car-status/page-1?sort-by=relevanc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hyperlink" Target="https://www.autodeal.com.ph/used-cars/search/certified-pre-owned+repossessed+used-car-status/page-1?sort-by=relevanc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www.autodeal.com.ph/used-cars/search/certified-pre-owned+repossessed+used-car-status/page-1?sort-by=relevanc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hyperlink" Target="https://www.autodeal.com.ph/used-cars/search/certified-pre-owned+repossessed+used-car-status/page-1?sort-by=relevan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autodeal.com.ph/used-cars/search/certified-pre-owned+repossessed+used-car-status/page-1?sort-by=relevanc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www.autodeal.com.ph/used-cars/search/certified-pre-owned+repossessed+used-car-status/page-1?sort-by=relevance" TargetMode="Externa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hyperlink" Target="https://www.autodeal.com.ph/car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hyperlink" Target="https://www.zigwheels.ph/new-cars/toyota/service-center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www.zigwheels.ph/new-cars/toyota/service-center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4.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0.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autodeal.com.ph/used-cars/search/certified-pre-owned+repossessed+used-car-status/page-1?sort-by=relevanc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grpSp>
        <p:nvGrpSpPr>
          <p:cNvPr id="85" name="Google Shape;85;p1"/>
          <p:cNvGrpSpPr/>
          <p:nvPr/>
        </p:nvGrpSpPr>
        <p:grpSpPr>
          <a:xfrm>
            <a:off x="1715600" y="2683873"/>
            <a:ext cx="14934969" cy="4370044"/>
            <a:chOff x="0" y="-19050"/>
            <a:chExt cx="2884185" cy="843927"/>
          </a:xfrm>
        </p:grpSpPr>
        <p:sp>
          <p:nvSpPr>
            <p:cNvPr id="86" name="Google Shape;86;p1"/>
            <p:cNvSpPr/>
            <p:nvPr/>
          </p:nvSpPr>
          <p:spPr>
            <a:xfrm>
              <a:off x="0" y="0"/>
              <a:ext cx="2884185" cy="824877"/>
            </a:xfrm>
            <a:custGeom>
              <a:rect b="b" l="l" r="r" t="t"/>
              <a:pathLst>
                <a:path extrusionOk="0" h="824877" w="2884185">
                  <a:moveTo>
                    <a:pt x="0" y="0"/>
                  </a:moveTo>
                  <a:lnTo>
                    <a:pt x="2884185" y="0"/>
                  </a:lnTo>
                  <a:lnTo>
                    <a:pt x="2884185" y="824877"/>
                  </a:lnTo>
                  <a:lnTo>
                    <a:pt x="0" y="824877"/>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87" name="Google Shape;87;p1"/>
            <p:cNvSpPr txBox="1"/>
            <p:nvPr/>
          </p:nvSpPr>
          <p:spPr>
            <a:xfrm>
              <a:off x="0" y="-19050"/>
              <a:ext cx="2884185" cy="84392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1"/>
          <p:cNvSpPr txBox="1"/>
          <p:nvPr/>
        </p:nvSpPr>
        <p:spPr>
          <a:xfrm>
            <a:off x="4009655" y="3933192"/>
            <a:ext cx="10268690" cy="2766619"/>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16437" u="none" cap="none" strike="noStrike">
                <a:solidFill>
                  <a:srgbClr val="231F20"/>
                </a:solidFill>
                <a:latin typeface="Oswald"/>
                <a:ea typeface="Oswald"/>
                <a:cs typeface="Oswald"/>
                <a:sym typeface="Oswald"/>
              </a:rPr>
              <a:t>DATASET</a:t>
            </a:r>
            <a:endParaRPr/>
          </a:p>
        </p:txBody>
      </p:sp>
      <p:sp>
        <p:nvSpPr>
          <p:cNvPr id="89" name="Google Shape;89;p1"/>
          <p:cNvSpPr txBox="1"/>
          <p:nvPr/>
        </p:nvSpPr>
        <p:spPr>
          <a:xfrm>
            <a:off x="1918841" y="3022514"/>
            <a:ext cx="14450318" cy="1186902"/>
          </a:xfrm>
          <a:prstGeom prst="rect">
            <a:avLst/>
          </a:prstGeom>
          <a:noFill/>
          <a:ln>
            <a:noFill/>
          </a:ln>
        </p:spPr>
        <p:txBody>
          <a:bodyPr anchorCtr="0" anchor="t" bIns="0" lIns="0" spcFirstLastPara="1" rIns="0" wrap="square" tIns="0">
            <a:spAutoFit/>
          </a:bodyPr>
          <a:lstStyle/>
          <a:p>
            <a:pPr indent="0" lvl="0" marL="0" marR="0" rtl="0" algn="ctr">
              <a:lnSpc>
                <a:spcPct val="138034"/>
              </a:lnSpc>
              <a:spcBef>
                <a:spcPts val="0"/>
              </a:spcBef>
              <a:spcAft>
                <a:spcPts val="0"/>
              </a:spcAft>
              <a:buNone/>
            </a:pPr>
            <a:r>
              <a:rPr b="1" i="0" lang="en-US" sz="7062" u="none" cap="none" strike="noStrike">
                <a:solidFill>
                  <a:srgbClr val="231F20"/>
                </a:solidFill>
                <a:latin typeface="Oswald"/>
                <a:ea typeface="Oswald"/>
                <a:cs typeface="Oswald"/>
                <a:sym typeface="Oswald"/>
              </a:rPr>
              <a:t>CAR RESALE PRICE PREDICTION</a:t>
            </a:r>
            <a:endParaRPr/>
          </a:p>
        </p:txBody>
      </p:sp>
      <p:sp>
        <p:nvSpPr>
          <p:cNvPr id="90" name="Google Shape;90;p1"/>
          <p:cNvSpPr txBox="1"/>
          <p:nvPr/>
        </p:nvSpPr>
        <p:spPr>
          <a:xfrm>
            <a:off x="2719596" y="7172282"/>
            <a:ext cx="12848809" cy="441638"/>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b="1" i="0" lang="en-US" sz="2653" u="none" cap="none" strike="noStrike">
                <a:solidFill>
                  <a:srgbClr val="231F20"/>
                </a:solidFill>
                <a:latin typeface="Montserrat"/>
                <a:ea typeface="Montserrat"/>
                <a:cs typeface="Montserrat"/>
                <a:sym typeface="Montserrat"/>
              </a:rPr>
              <a:t>GROUP 2: ABINO, ABOT, CO, DETABLAN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A"/>
        </a:solidFill>
      </p:bgPr>
    </p:bg>
    <p:spTree>
      <p:nvGrpSpPr>
        <p:cNvPr id="144" name="Shape 144"/>
        <p:cNvGrpSpPr/>
        <p:nvPr/>
      </p:nvGrpSpPr>
      <p:grpSpPr>
        <a:xfrm>
          <a:off x="0" y="0"/>
          <a:ext cx="0" cy="0"/>
          <a:chOff x="0" y="0"/>
          <a:chExt cx="0" cy="0"/>
        </a:xfrm>
      </p:grpSpPr>
      <p:sp>
        <p:nvSpPr>
          <p:cNvPr id="145" name="Google Shape;145;p10"/>
          <p:cNvSpPr/>
          <p:nvPr/>
        </p:nvSpPr>
        <p:spPr>
          <a:xfrm>
            <a:off x="2423628" y="2683683"/>
            <a:ext cx="13440744" cy="6607306"/>
          </a:xfrm>
          <a:custGeom>
            <a:rect b="b" l="l" r="r" t="t"/>
            <a:pathLst>
              <a:path extrusionOk="0" h="6607306" w="13440744">
                <a:moveTo>
                  <a:pt x="0" y="0"/>
                </a:moveTo>
                <a:lnTo>
                  <a:pt x="13440744" y="0"/>
                </a:lnTo>
                <a:lnTo>
                  <a:pt x="13440744" y="6607305"/>
                </a:lnTo>
                <a:lnTo>
                  <a:pt x="0" y="6607305"/>
                </a:lnTo>
                <a:lnTo>
                  <a:pt x="0" y="0"/>
                </a:lnTo>
                <a:close/>
              </a:path>
            </a:pathLst>
          </a:custGeom>
          <a:blipFill rotWithShape="1">
            <a:blip r:embed="rId3">
              <a:alphaModFix/>
            </a:blip>
            <a:stretch>
              <a:fillRect b="0" l="0" r="0" t="0"/>
            </a:stretch>
          </a:blipFill>
          <a:ln>
            <a:noFill/>
          </a:ln>
        </p:spPr>
      </p:sp>
      <p:sp>
        <p:nvSpPr>
          <p:cNvPr id="146" name="Google Shape;146;p10"/>
          <p:cNvSpPr txBox="1"/>
          <p:nvPr/>
        </p:nvSpPr>
        <p:spPr>
          <a:xfrm>
            <a:off x="1730279" y="1848333"/>
            <a:ext cx="14827442" cy="419100"/>
          </a:xfrm>
          <a:prstGeom prst="rect">
            <a:avLst/>
          </a:prstGeom>
          <a:noFill/>
          <a:ln>
            <a:noFill/>
          </a:ln>
        </p:spPr>
        <p:txBody>
          <a:bodyPr anchorCtr="0" anchor="t" bIns="0" lIns="0" spcFirstLastPara="1" rIns="0" wrap="square" tIns="0">
            <a:spAutoFit/>
          </a:bodyPr>
          <a:lstStyle/>
          <a:p>
            <a:pPr indent="0" lvl="0" marL="0" marR="0" rtl="0" algn="ctr">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After clicking those filters, it should display the image shown below. </a:t>
            </a:r>
            <a:endParaRPr/>
          </a:p>
        </p:txBody>
      </p:sp>
      <p:sp>
        <p:nvSpPr>
          <p:cNvPr id="147" name="Google Shape;147;p10"/>
          <p:cNvSpPr txBox="1"/>
          <p:nvPr/>
        </p:nvSpPr>
        <p:spPr>
          <a:xfrm>
            <a:off x="2236282" y="482442"/>
            <a:ext cx="13815436" cy="997267"/>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5958" u="none" cap="none" strike="noStrike">
                <a:solidFill>
                  <a:srgbClr val="231F20"/>
                </a:solidFill>
                <a:latin typeface="Oswald"/>
                <a:ea typeface="Oswald"/>
                <a:cs typeface="Oswald"/>
                <a:sym typeface="Oswald"/>
              </a:rPr>
              <a:t>2. ZIGWHEELS WEBSITE: USED CARS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A"/>
        </a:solidFill>
      </p:bgPr>
    </p:bg>
    <p:spTree>
      <p:nvGrpSpPr>
        <p:cNvPr id="151" name="Shape 151"/>
        <p:cNvGrpSpPr/>
        <p:nvPr/>
      </p:nvGrpSpPr>
      <p:grpSpPr>
        <a:xfrm>
          <a:off x="0" y="0"/>
          <a:ext cx="0" cy="0"/>
          <a:chOff x="0" y="0"/>
          <a:chExt cx="0" cy="0"/>
        </a:xfrm>
      </p:grpSpPr>
      <p:sp>
        <p:nvSpPr>
          <p:cNvPr id="152" name="Google Shape;152;p11"/>
          <p:cNvSpPr/>
          <p:nvPr/>
        </p:nvSpPr>
        <p:spPr>
          <a:xfrm>
            <a:off x="2431172" y="2686533"/>
            <a:ext cx="13425656" cy="6691472"/>
          </a:xfrm>
          <a:custGeom>
            <a:rect b="b" l="l" r="r" t="t"/>
            <a:pathLst>
              <a:path extrusionOk="0" h="6691472" w="13425656">
                <a:moveTo>
                  <a:pt x="0" y="0"/>
                </a:moveTo>
                <a:lnTo>
                  <a:pt x="13425656" y="0"/>
                </a:lnTo>
                <a:lnTo>
                  <a:pt x="13425656" y="6691472"/>
                </a:lnTo>
                <a:lnTo>
                  <a:pt x="0" y="6691472"/>
                </a:lnTo>
                <a:lnTo>
                  <a:pt x="0" y="0"/>
                </a:lnTo>
                <a:close/>
              </a:path>
            </a:pathLst>
          </a:custGeom>
          <a:blipFill rotWithShape="1">
            <a:blip r:embed="rId3">
              <a:alphaModFix/>
            </a:blip>
            <a:stretch>
              <a:fillRect b="0" l="0" r="0" t="0"/>
            </a:stretch>
          </a:blipFill>
          <a:ln>
            <a:noFill/>
          </a:ln>
        </p:spPr>
      </p:sp>
      <p:grpSp>
        <p:nvGrpSpPr>
          <p:cNvPr id="153" name="Google Shape;153;p11"/>
          <p:cNvGrpSpPr/>
          <p:nvPr/>
        </p:nvGrpSpPr>
        <p:grpSpPr>
          <a:xfrm>
            <a:off x="10263323" y="4530437"/>
            <a:ext cx="3086100" cy="486307"/>
            <a:chOff x="0" y="-19050"/>
            <a:chExt cx="812800" cy="128081"/>
          </a:xfrm>
        </p:grpSpPr>
        <p:sp>
          <p:nvSpPr>
            <p:cNvPr id="154" name="Google Shape;154;p11"/>
            <p:cNvSpPr/>
            <p:nvPr/>
          </p:nvSpPr>
          <p:spPr>
            <a:xfrm>
              <a:off x="0" y="0"/>
              <a:ext cx="812800" cy="109031"/>
            </a:xfrm>
            <a:custGeom>
              <a:rect b="b" l="l" r="r" t="t"/>
              <a:pathLst>
                <a:path extrusionOk="0" h="109031" w="812800">
                  <a:moveTo>
                    <a:pt x="0" y="0"/>
                  </a:moveTo>
                  <a:lnTo>
                    <a:pt x="812800" y="0"/>
                  </a:lnTo>
                  <a:lnTo>
                    <a:pt x="812800" y="109031"/>
                  </a:lnTo>
                  <a:lnTo>
                    <a:pt x="0" y="109031"/>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155" name="Google Shape;155;p11"/>
            <p:cNvSpPr txBox="1"/>
            <p:nvPr/>
          </p:nvSpPr>
          <p:spPr>
            <a:xfrm>
              <a:off x="0" y="-19050"/>
              <a:ext cx="812800" cy="128081"/>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6" name="Google Shape;156;p11"/>
          <p:cNvSpPr txBox="1"/>
          <p:nvPr/>
        </p:nvSpPr>
        <p:spPr>
          <a:xfrm>
            <a:off x="1730279" y="1848333"/>
            <a:ext cx="14827442" cy="419100"/>
          </a:xfrm>
          <a:prstGeom prst="rect">
            <a:avLst/>
          </a:prstGeom>
          <a:noFill/>
          <a:ln>
            <a:noFill/>
          </a:ln>
        </p:spPr>
        <p:txBody>
          <a:bodyPr anchorCtr="0" anchor="t" bIns="0" lIns="0" spcFirstLastPara="1" rIns="0" wrap="square" tIns="0">
            <a:spAutoFit/>
          </a:bodyPr>
          <a:lstStyle/>
          <a:p>
            <a:pPr indent="0" lvl="0" marL="0" marR="0" rtl="0" algn="ctr">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Scroll down and click “View All Used Cars Under P100,000”. </a:t>
            </a:r>
            <a:endParaRPr/>
          </a:p>
        </p:txBody>
      </p:sp>
      <p:sp>
        <p:nvSpPr>
          <p:cNvPr id="157" name="Google Shape;157;p11"/>
          <p:cNvSpPr txBox="1"/>
          <p:nvPr/>
        </p:nvSpPr>
        <p:spPr>
          <a:xfrm>
            <a:off x="2236282" y="482442"/>
            <a:ext cx="13815436" cy="997267"/>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5958" u="none" cap="none" strike="noStrike">
                <a:solidFill>
                  <a:srgbClr val="231F20"/>
                </a:solidFill>
                <a:latin typeface="Oswald"/>
                <a:ea typeface="Oswald"/>
                <a:cs typeface="Oswald"/>
                <a:sym typeface="Oswald"/>
              </a:rPr>
              <a:t>2. ZIGWHEELS WEBSITE: USED CARS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7F7"/>
        </a:solidFill>
      </p:bgPr>
    </p:bg>
    <p:spTree>
      <p:nvGrpSpPr>
        <p:cNvPr id="161" name="Shape 161"/>
        <p:cNvGrpSpPr/>
        <p:nvPr/>
      </p:nvGrpSpPr>
      <p:grpSpPr>
        <a:xfrm>
          <a:off x="0" y="0"/>
          <a:ext cx="0" cy="0"/>
          <a:chOff x="0" y="0"/>
          <a:chExt cx="0" cy="0"/>
        </a:xfrm>
      </p:grpSpPr>
      <p:grpSp>
        <p:nvGrpSpPr>
          <p:cNvPr id="162" name="Google Shape;162;p12"/>
          <p:cNvGrpSpPr/>
          <p:nvPr/>
        </p:nvGrpSpPr>
        <p:grpSpPr>
          <a:xfrm>
            <a:off x="10263323" y="4530437"/>
            <a:ext cx="3086100" cy="486307"/>
            <a:chOff x="0" y="-19050"/>
            <a:chExt cx="812800" cy="128081"/>
          </a:xfrm>
        </p:grpSpPr>
        <p:sp>
          <p:nvSpPr>
            <p:cNvPr id="163" name="Google Shape;163;p12"/>
            <p:cNvSpPr/>
            <p:nvPr/>
          </p:nvSpPr>
          <p:spPr>
            <a:xfrm>
              <a:off x="0" y="0"/>
              <a:ext cx="812800" cy="109031"/>
            </a:xfrm>
            <a:custGeom>
              <a:rect b="b" l="l" r="r" t="t"/>
              <a:pathLst>
                <a:path extrusionOk="0" h="109031" w="812800">
                  <a:moveTo>
                    <a:pt x="0" y="0"/>
                  </a:moveTo>
                  <a:lnTo>
                    <a:pt x="812800" y="0"/>
                  </a:lnTo>
                  <a:lnTo>
                    <a:pt x="812800" y="109031"/>
                  </a:lnTo>
                  <a:lnTo>
                    <a:pt x="0" y="109031"/>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164" name="Google Shape;164;p12"/>
            <p:cNvSpPr txBox="1"/>
            <p:nvPr/>
          </p:nvSpPr>
          <p:spPr>
            <a:xfrm>
              <a:off x="0" y="-19050"/>
              <a:ext cx="812800" cy="128081"/>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5" name="Google Shape;165;p12"/>
          <p:cNvSpPr/>
          <p:nvPr/>
        </p:nvSpPr>
        <p:spPr>
          <a:xfrm>
            <a:off x="2436966" y="2920214"/>
            <a:ext cx="13414067" cy="6785771"/>
          </a:xfrm>
          <a:custGeom>
            <a:rect b="b" l="l" r="r" t="t"/>
            <a:pathLst>
              <a:path extrusionOk="0" h="6785771" w="13414067">
                <a:moveTo>
                  <a:pt x="0" y="0"/>
                </a:moveTo>
                <a:lnTo>
                  <a:pt x="13414068" y="0"/>
                </a:lnTo>
                <a:lnTo>
                  <a:pt x="13414068" y="6785772"/>
                </a:lnTo>
                <a:lnTo>
                  <a:pt x="0" y="6785772"/>
                </a:lnTo>
                <a:lnTo>
                  <a:pt x="0" y="0"/>
                </a:lnTo>
                <a:close/>
              </a:path>
            </a:pathLst>
          </a:custGeom>
          <a:blipFill rotWithShape="1">
            <a:blip r:embed="rId3">
              <a:alphaModFix/>
            </a:blip>
            <a:stretch>
              <a:fillRect b="0" l="0" r="0" t="0"/>
            </a:stretch>
          </a:blipFill>
          <a:ln>
            <a:noFill/>
          </a:ln>
        </p:spPr>
      </p:sp>
      <p:sp>
        <p:nvSpPr>
          <p:cNvPr id="166" name="Google Shape;166;p12"/>
          <p:cNvSpPr txBox="1"/>
          <p:nvPr/>
        </p:nvSpPr>
        <p:spPr>
          <a:xfrm>
            <a:off x="2236282" y="482442"/>
            <a:ext cx="13815436" cy="997267"/>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5958" u="none" cap="none" strike="noStrike">
                <a:solidFill>
                  <a:srgbClr val="231F20"/>
                </a:solidFill>
                <a:latin typeface="Oswald"/>
                <a:ea typeface="Oswald"/>
                <a:cs typeface="Oswald"/>
                <a:sym typeface="Oswald"/>
              </a:rPr>
              <a:t>2. ZIGWHEELS WEBSITE: USED CARS</a:t>
            </a:r>
            <a:endParaRPr/>
          </a:p>
        </p:txBody>
      </p:sp>
      <p:sp>
        <p:nvSpPr>
          <p:cNvPr id="167" name="Google Shape;167;p12"/>
          <p:cNvSpPr txBox="1"/>
          <p:nvPr/>
        </p:nvSpPr>
        <p:spPr>
          <a:xfrm>
            <a:off x="1730279" y="1848333"/>
            <a:ext cx="14827442" cy="847725"/>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It will redirect the user to a webpage that contains useful filters on the left tab that can help control the price range, city where it is sold, brand, etc.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171" name="Shape 171"/>
        <p:cNvGrpSpPr/>
        <p:nvPr/>
      </p:nvGrpSpPr>
      <p:grpSpPr>
        <a:xfrm>
          <a:off x="0" y="0"/>
          <a:ext cx="0" cy="0"/>
          <a:chOff x="0" y="0"/>
          <a:chExt cx="0" cy="0"/>
        </a:xfrm>
      </p:grpSpPr>
      <p:sp>
        <p:nvSpPr>
          <p:cNvPr id="172" name="Google Shape;172;p13"/>
          <p:cNvSpPr txBox="1"/>
          <p:nvPr/>
        </p:nvSpPr>
        <p:spPr>
          <a:xfrm>
            <a:off x="1028700" y="3890010"/>
            <a:ext cx="16230600" cy="2392680"/>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6999" u="none" cap="none" strike="noStrike">
                <a:solidFill>
                  <a:srgbClr val="231F20"/>
                </a:solidFill>
                <a:latin typeface="Oswald"/>
                <a:ea typeface="Oswald"/>
                <a:cs typeface="Oswald"/>
                <a:sym typeface="Oswald"/>
              </a:rPr>
              <a:t>IV. EXTERNAL WEBSITES </a:t>
            </a:r>
            <a:endParaRPr/>
          </a:p>
          <a:p>
            <a:pPr indent="0" lvl="0" marL="0" marR="0" rtl="0" algn="ctr">
              <a:lnSpc>
                <a:spcPct val="138005"/>
              </a:lnSpc>
              <a:spcBef>
                <a:spcPts val="0"/>
              </a:spcBef>
              <a:spcAft>
                <a:spcPts val="0"/>
              </a:spcAft>
              <a:buNone/>
            </a:pPr>
            <a:r>
              <a:rPr b="1" i="0" lang="en-US" sz="6999" u="none" cap="none" strike="noStrike">
                <a:solidFill>
                  <a:srgbClr val="231F20"/>
                </a:solidFill>
                <a:latin typeface="Oswald"/>
                <a:ea typeface="Oswald"/>
                <a:cs typeface="Oswald"/>
                <a:sym typeface="Oswald"/>
              </a:rPr>
              <a:t>DESCRIPTION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176" name="Shape 176"/>
        <p:cNvGrpSpPr/>
        <p:nvPr/>
      </p:nvGrpSpPr>
      <p:grpSpPr>
        <a:xfrm>
          <a:off x="0" y="0"/>
          <a:ext cx="0" cy="0"/>
          <a:chOff x="0" y="0"/>
          <a:chExt cx="0" cy="0"/>
        </a:xfrm>
      </p:grpSpPr>
      <p:sp>
        <p:nvSpPr>
          <p:cNvPr id="177" name="Google Shape;177;p14"/>
          <p:cNvSpPr/>
          <p:nvPr/>
        </p:nvSpPr>
        <p:spPr>
          <a:xfrm>
            <a:off x="9302281" y="2273656"/>
            <a:ext cx="7396876" cy="6372815"/>
          </a:xfrm>
          <a:custGeom>
            <a:rect b="b" l="l" r="r" t="t"/>
            <a:pathLst>
              <a:path extrusionOk="0" h="6372815" w="7396876">
                <a:moveTo>
                  <a:pt x="0" y="0"/>
                </a:moveTo>
                <a:lnTo>
                  <a:pt x="7396877" y="0"/>
                </a:lnTo>
                <a:lnTo>
                  <a:pt x="7396877" y="6372814"/>
                </a:lnTo>
                <a:lnTo>
                  <a:pt x="0" y="6372814"/>
                </a:lnTo>
                <a:lnTo>
                  <a:pt x="0" y="0"/>
                </a:lnTo>
                <a:close/>
              </a:path>
            </a:pathLst>
          </a:custGeom>
          <a:blipFill rotWithShape="1">
            <a:blip r:embed="rId3">
              <a:alphaModFix/>
            </a:blip>
            <a:stretch>
              <a:fillRect b="0" l="0" r="0" t="0"/>
            </a:stretch>
          </a:blipFill>
          <a:ln>
            <a:noFill/>
          </a:ln>
        </p:spPr>
      </p:sp>
      <p:sp>
        <p:nvSpPr>
          <p:cNvPr id="178" name="Google Shape;178;p14"/>
          <p:cNvSpPr txBox="1"/>
          <p:nvPr/>
        </p:nvSpPr>
        <p:spPr>
          <a:xfrm>
            <a:off x="2236282" y="482442"/>
            <a:ext cx="13815436" cy="997267"/>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5958" u="none" cap="none" strike="noStrike">
                <a:solidFill>
                  <a:srgbClr val="231F20"/>
                </a:solidFill>
                <a:latin typeface="Oswald"/>
                <a:ea typeface="Oswald"/>
                <a:cs typeface="Oswald"/>
                <a:sym typeface="Oswald"/>
              </a:rPr>
              <a:t>1. AUTODEAL WEBSITE: NEW CARS</a:t>
            </a:r>
            <a:endParaRPr/>
          </a:p>
        </p:txBody>
      </p:sp>
      <p:sp>
        <p:nvSpPr>
          <p:cNvPr id="179" name="Google Shape;179;p14"/>
          <p:cNvSpPr txBox="1"/>
          <p:nvPr/>
        </p:nvSpPr>
        <p:spPr>
          <a:xfrm>
            <a:off x="2128810" y="3940825"/>
            <a:ext cx="6057158" cy="2990850"/>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Using the same website of AutoDeal (https://www.autodeal.com.ph/). However in this case, instead of using “Used Cars” filter, “New Cars” button is used to extract the brand new cars.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p:nvPr/>
        </p:nvSpPr>
        <p:spPr>
          <a:xfrm>
            <a:off x="2453507" y="2332799"/>
            <a:ext cx="13380987" cy="7152032"/>
          </a:xfrm>
          <a:custGeom>
            <a:rect b="b" l="l" r="r" t="t"/>
            <a:pathLst>
              <a:path extrusionOk="0" h="7152032" w="13380987">
                <a:moveTo>
                  <a:pt x="0" y="0"/>
                </a:moveTo>
                <a:lnTo>
                  <a:pt x="13380986" y="0"/>
                </a:lnTo>
                <a:lnTo>
                  <a:pt x="13380986" y="7152031"/>
                </a:lnTo>
                <a:lnTo>
                  <a:pt x="0" y="7152031"/>
                </a:lnTo>
                <a:lnTo>
                  <a:pt x="0" y="0"/>
                </a:lnTo>
                <a:close/>
              </a:path>
            </a:pathLst>
          </a:custGeom>
          <a:blipFill rotWithShape="1">
            <a:blip r:embed="rId3">
              <a:alphaModFix/>
            </a:blip>
            <a:stretch>
              <a:fillRect b="0" l="0" r="0" t="0"/>
            </a:stretch>
          </a:blipFill>
          <a:ln>
            <a:noFill/>
          </a:ln>
        </p:spPr>
      </p:sp>
      <p:grpSp>
        <p:nvGrpSpPr>
          <p:cNvPr id="185" name="Google Shape;185;p15"/>
          <p:cNvGrpSpPr/>
          <p:nvPr/>
        </p:nvGrpSpPr>
        <p:grpSpPr>
          <a:xfrm>
            <a:off x="2505724" y="2617889"/>
            <a:ext cx="6748655" cy="237888"/>
            <a:chOff x="0" y="-19050"/>
            <a:chExt cx="1777423" cy="62654"/>
          </a:xfrm>
        </p:grpSpPr>
        <p:sp>
          <p:nvSpPr>
            <p:cNvPr id="186" name="Google Shape;186;p15"/>
            <p:cNvSpPr/>
            <p:nvPr/>
          </p:nvSpPr>
          <p:spPr>
            <a:xfrm>
              <a:off x="0" y="0"/>
              <a:ext cx="1777423" cy="43604"/>
            </a:xfrm>
            <a:custGeom>
              <a:rect b="b" l="l" r="r" t="t"/>
              <a:pathLst>
                <a:path extrusionOk="0" h="43604" w="1777423">
                  <a:moveTo>
                    <a:pt x="0" y="0"/>
                  </a:moveTo>
                  <a:lnTo>
                    <a:pt x="1777423" y="0"/>
                  </a:lnTo>
                  <a:lnTo>
                    <a:pt x="1777423" y="43604"/>
                  </a:lnTo>
                  <a:lnTo>
                    <a:pt x="0" y="43604"/>
                  </a:lnTo>
                  <a:close/>
                </a:path>
              </a:pathLst>
            </a:custGeom>
            <a:solidFill>
              <a:srgbClr val="5271FF"/>
            </a:solidFill>
            <a:ln>
              <a:noFill/>
            </a:ln>
          </p:spPr>
        </p:sp>
        <p:sp>
          <p:nvSpPr>
            <p:cNvPr id="187" name="Google Shape;187;p15"/>
            <p:cNvSpPr txBox="1"/>
            <p:nvPr/>
          </p:nvSpPr>
          <p:spPr>
            <a:xfrm>
              <a:off x="0" y="-19050"/>
              <a:ext cx="1777423" cy="62654"/>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8" name="Google Shape;188;p15"/>
          <p:cNvSpPr txBox="1"/>
          <p:nvPr/>
        </p:nvSpPr>
        <p:spPr>
          <a:xfrm>
            <a:off x="2854516" y="1660273"/>
            <a:ext cx="12578968" cy="419100"/>
          </a:xfrm>
          <a:prstGeom prst="rect">
            <a:avLst/>
          </a:prstGeom>
          <a:noFill/>
          <a:ln>
            <a:noFill/>
          </a:ln>
        </p:spPr>
        <p:txBody>
          <a:bodyPr anchorCtr="0" anchor="t" bIns="0" lIns="0" spcFirstLastPara="1" rIns="0" wrap="square" tIns="0">
            <a:spAutoFit/>
          </a:bodyPr>
          <a:lstStyle/>
          <a:p>
            <a:pPr indent="0" lvl="0" marL="0" marR="0" rtl="0" algn="ctr">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From there, it displays car brands from which a user can choose from. </a:t>
            </a:r>
            <a:endParaRPr/>
          </a:p>
        </p:txBody>
      </p:sp>
      <p:sp>
        <p:nvSpPr>
          <p:cNvPr id="189" name="Google Shape;189;p15"/>
          <p:cNvSpPr txBox="1"/>
          <p:nvPr/>
        </p:nvSpPr>
        <p:spPr>
          <a:xfrm>
            <a:off x="2236282" y="482442"/>
            <a:ext cx="13815436" cy="997267"/>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5958" u="none" cap="none" strike="noStrike">
                <a:solidFill>
                  <a:srgbClr val="231F20"/>
                </a:solidFill>
                <a:latin typeface="Oswald"/>
                <a:ea typeface="Oswald"/>
                <a:cs typeface="Oswald"/>
                <a:sym typeface="Oswald"/>
              </a:rPr>
              <a:t>1. AUTODEAL WEBSITE: NEW CARS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6"/>
          <p:cNvSpPr/>
          <p:nvPr/>
        </p:nvSpPr>
        <p:spPr>
          <a:xfrm>
            <a:off x="2427846" y="2307973"/>
            <a:ext cx="13432308" cy="7124161"/>
          </a:xfrm>
          <a:custGeom>
            <a:rect b="b" l="l" r="r" t="t"/>
            <a:pathLst>
              <a:path extrusionOk="0" h="7124161" w="13432308">
                <a:moveTo>
                  <a:pt x="0" y="0"/>
                </a:moveTo>
                <a:lnTo>
                  <a:pt x="13432308" y="0"/>
                </a:lnTo>
                <a:lnTo>
                  <a:pt x="13432308" y="7124161"/>
                </a:lnTo>
                <a:lnTo>
                  <a:pt x="0" y="7124161"/>
                </a:lnTo>
                <a:lnTo>
                  <a:pt x="0" y="0"/>
                </a:lnTo>
                <a:close/>
              </a:path>
            </a:pathLst>
          </a:custGeom>
          <a:blipFill rotWithShape="1">
            <a:blip r:embed="rId3">
              <a:alphaModFix/>
            </a:blip>
            <a:stretch>
              <a:fillRect b="0" l="0" r="0" t="0"/>
            </a:stretch>
          </a:blipFill>
          <a:ln>
            <a:noFill/>
          </a:ln>
        </p:spPr>
      </p:sp>
      <p:sp>
        <p:nvSpPr>
          <p:cNvPr id="195" name="Google Shape;195;p16"/>
          <p:cNvSpPr txBox="1"/>
          <p:nvPr/>
        </p:nvSpPr>
        <p:spPr>
          <a:xfrm>
            <a:off x="2854516" y="1660273"/>
            <a:ext cx="12578968" cy="419100"/>
          </a:xfrm>
          <a:prstGeom prst="rect">
            <a:avLst/>
          </a:prstGeom>
          <a:noFill/>
          <a:ln>
            <a:noFill/>
          </a:ln>
        </p:spPr>
        <p:txBody>
          <a:bodyPr anchorCtr="0" anchor="t" bIns="0" lIns="0" spcFirstLastPara="1" rIns="0" wrap="square" tIns="0">
            <a:spAutoFit/>
          </a:bodyPr>
          <a:lstStyle/>
          <a:p>
            <a:pPr indent="0" lvl="0" marL="0" marR="0" rtl="0" algn="ctr">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As an example, this displays after clicking Ford.</a:t>
            </a:r>
            <a:endParaRPr/>
          </a:p>
        </p:txBody>
      </p:sp>
      <p:sp>
        <p:nvSpPr>
          <p:cNvPr id="196" name="Google Shape;196;p16"/>
          <p:cNvSpPr txBox="1"/>
          <p:nvPr/>
        </p:nvSpPr>
        <p:spPr>
          <a:xfrm>
            <a:off x="2236282" y="482442"/>
            <a:ext cx="13815436" cy="997267"/>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5958" u="none" cap="none" strike="noStrike">
                <a:solidFill>
                  <a:srgbClr val="231F20"/>
                </a:solidFill>
                <a:latin typeface="Oswald"/>
                <a:ea typeface="Oswald"/>
                <a:cs typeface="Oswald"/>
                <a:sym typeface="Oswald"/>
              </a:rPr>
              <a:t>1. AUTODEAL WEBSITE: NEW CARS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7"/>
          <p:cNvSpPr/>
          <p:nvPr/>
        </p:nvSpPr>
        <p:spPr>
          <a:xfrm>
            <a:off x="9704539" y="2889870"/>
            <a:ext cx="6670226" cy="6593235"/>
          </a:xfrm>
          <a:custGeom>
            <a:rect b="b" l="l" r="r" t="t"/>
            <a:pathLst>
              <a:path extrusionOk="0" h="6593235" w="6670226">
                <a:moveTo>
                  <a:pt x="0" y="0"/>
                </a:moveTo>
                <a:lnTo>
                  <a:pt x="6670226" y="0"/>
                </a:lnTo>
                <a:lnTo>
                  <a:pt x="6670226" y="6593235"/>
                </a:lnTo>
                <a:lnTo>
                  <a:pt x="0" y="6593235"/>
                </a:lnTo>
                <a:lnTo>
                  <a:pt x="0" y="0"/>
                </a:lnTo>
                <a:close/>
              </a:path>
            </a:pathLst>
          </a:custGeom>
          <a:blipFill rotWithShape="1">
            <a:blip r:embed="rId3">
              <a:alphaModFix/>
            </a:blip>
            <a:stretch>
              <a:fillRect b="0" l="0" r="0" t="0"/>
            </a:stretch>
          </a:blipFill>
          <a:ln>
            <a:noFill/>
          </a:ln>
        </p:spPr>
      </p:sp>
      <p:sp>
        <p:nvSpPr>
          <p:cNvPr id="202" name="Google Shape;202;p17"/>
          <p:cNvSpPr txBox="1"/>
          <p:nvPr/>
        </p:nvSpPr>
        <p:spPr>
          <a:xfrm>
            <a:off x="1110200" y="604839"/>
            <a:ext cx="15346200" cy="917100"/>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5958" u="none" cap="none" strike="noStrike">
                <a:solidFill>
                  <a:srgbClr val="231F20"/>
                </a:solidFill>
                <a:latin typeface="Oswald"/>
                <a:ea typeface="Oswald"/>
                <a:cs typeface="Oswald"/>
                <a:sym typeface="Oswald"/>
              </a:rPr>
              <a:t>2. ZIGWHEELS WEBSITE: CAR SERVICE CENTERS</a:t>
            </a:r>
            <a:endParaRPr/>
          </a:p>
        </p:txBody>
      </p:sp>
      <p:sp>
        <p:nvSpPr>
          <p:cNvPr id="203" name="Google Shape;203;p17"/>
          <p:cNvSpPr txBox="1"/>
          <p:nvPr/>
        </p:nvSpPr>
        <p:spPr>
          <a:xfrm>
            <a:off x="2211997" y="5095875"/>
            <a:ext cx="6057158" cy="2133600"/>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Using the same website Zigwheels (https://www.zigwheels.ph/). After visiting the website, click “CARS” drop-down button, and select “Car Service Center”.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8"/>
          <p:cNvSpPr/>
          <p:nvPr/>
        </p:nvSpPr>
        <p:spPr>
          <a:xfrm>
            <a:off x="3897906" y="3715121"/>
            <a:ext cx="10492188" cy="5195972"/>
          </a:xfrm>
          <a:custGeom>
            <a:rect b="b" l="l" r="r" t="t"/>
            <a:pathLst>
              <a:path extrusionOk="0" h="5195972" w="10492188">
                <a:moveTo>
                  <a:pt x="0" y="0"/>
                </a:moveTo>
                <a:lnTo>
                  <a:pt x="10492188" y="0"/>
                </a:lnTo>
                <a:lnTo>
                  <a:pt x="10492188" y="5195972"/>
                </a:lnTo>
                <a:lnTo>
                  <a:pt x="0" y="5195972"/>
                </a:lnTo>
                <a:lnTo>
                  <a:pt x="0" y="0"/>
                </a:lnTo>
                <a:close/>
              </a:path>
            </a:pathLst>
          </a:custGeom>
          <a:blipFill rotWithShape="1">
            <a:blip r:embed="rId3">
              <a:alphaModFix/>
            </a:blip>
            <a:stretch>
              <a:fillRect b="0" l="0" r="0" t="0"/>
            </a:stretch>
          </a:blipFill>
          <a:ln>
            <a:noFill/>
          </a:ln>
        </p:spPr>
      </p:sp>
      <p:sp>
        <p:nvSpPr>
          <p:cNvPr id="209" name="Google Shape;209;p18"/>
          <p:cNvSpPr txBox="1"/>
          <p:nvPr/>
        </p:nvSpPr>
        <p:spPr>
          <a:xfrm>
            <a:off x="1110175" y="665939"/>
            <a:ext cx="15346200" cy="917100"/>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5958" u="none" cap="none" strike="noStrike">
                <a:solidFill>
                  <a:srgbClr val="231F20"/>
                </a:solidFill>
                <a:latin typeface="Oswald"/>
                <a:ea typeface="Oswald"/>
                <a:cs typeface="Oswald"/>
                <a:sym typeface="Oswald"/>
              </a:rPr>
              <a:t>2. ZIGWHEELS WEBSITE: CAR SERVICE CENTERS</a:t>
            </a:r>
            <a:endParaRPr/>
          </a:p>
        </p:txBody>
      </p:sp>
      <p:sp>
        <p:nvSpPr>
          <p:cNvPr id="210" name="Google Shape;210;p18"/>
          <p:cNvSpPr txBox="1"/>
          <p:nvPr/>
        </p:nvSpPr>
        <p:spPr>
          <a:xfrm>
            <a:off x="1503887" y="2455786"/>
            <a:ext cx="14395690" cy="847725"/>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It should redirect the user to this web page where a user can select any car brands and city to view the available car service centers.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216" name="Google Shape;216;p19"/>
          <p:cNvSpPr txBox="1"/>
          <p:nvPr/>
        </p:nvSpPr>
        <p:spPr>
          <a:xfrm>
            <a:off x="1028700" y="3890010"/>
            <a:ext cx="16230600" cy="2392680"/>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6999" u="none" cap="none" strike="noStrike">
                <a:solidFill>
                  <a:srgbClr val="231F20"/>
                </a:solidFill>
                <a:latin typeface="Oswald"/>
                <a:ea typeface="Oswald"/>
                <a:cs typeface="Oswald"/>
                <a:sym typeface="Oswald"/>
              </a:rPr>
              <a:t>V. DATA PREPARATION PROCESS DOCUMENTATION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96" name="Google Shape;96;p2"/>
          <p:cNvSpPr txBox="1"/>
          <p:nvPr/>
        </p:nvSpPr>
        <p:spPr>
          <a:xfrm>
            <a:off x="1028700" y="4499610"/>
            <a:ext cx="16230600" cy="1173480"/>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6999" u="none" cap="none" strike="noStrike">
                <a:solidFill>
                  <a:srgbClr val="231F20"/>
                </a:solidFill>
                <a:latin typeface="Oswald"/>
                <a:ea typeface="Oswald"/>
                <a:cs typeface="Oswald"/>
                <a:sym typeface="Oswald"/>
              </a:rPr>
              <a:t>I. BUSINESS 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0"/>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222" name="Google Shape;222;p20"/>
          <p:cNvSpPr txBox="1"/>
          <p:nvPr/>
        </p:nvSpPr>
        <p:spPr>
          <a:xfrm>
            <a:off x="4422723" y="384810"/>
            <a:ext cx="9789433" cy="1173480"/>
          </a:xfrm>
          <a:prstGeom prst="rect">
            <a:avLst/>
          </a:prstGeom>
          <a:noFill/>
          <a:ln>
            <a:noFill/>
          </a:ln>
        </p:spPr>
        <p:txBody>
          <a:bodyPr anchorCtr="0" anchor="t" bIns="0" lIns="0" spcFirstLastPara="1" rIns="0" wrap="square" tIns="0">
            <a:spAutoFit/>
          </a:bodyPr>
          <a:lstStyle/>
          <a:p>
            <a:pPr indent="-755650" lvl="1" marL="1511299" marR="0" rtl="0" algn="ctr">
              <a:lnSpc>
                <a:spcPct val="138005"/>
              </a:lnSpc>
              <a:spcBef>
                <a:spcPts val="0"/>
              </a:spcBef>
              <a:spcAft>
                <a:spcPts val="0"/>
              </a:spcAft>
              <a:buClr>
                <a:srgbClr val="231F20"/>
              </a:buClr>
              <a:buSzPts val="6999"/>
              <a:buFont typeface="Oswald"/>
              <a:buAutoNum type="arabicPeriod"/>
            </a:pPr>
            <a:r>
              <a:rPr b="1" i="0" lang="en-US" sz="6999" u="none" cap="none" strike="noStrike">
                <a:solidFill>
                  <a:srgbClr val="231F20"/>
                </a:solidFill>
                <a:latin typeface="Oswald"/>
                <a:ea typeface="Oswald"/>
                <a:cs typeface="Oswald"/>
                <a:sym typeface="Oswald"/>
              </a:rPr>
              <a:t>DATA COLLECTION</a:t>
            </a:r>
            <a:endParaRPr/>
          </a:p>
        </p:txBody>
      </p:sp>
      <p:grpSp>
        <p:nvGrpSpPr>
          <p:cNvPr id="223" name="Google Shape;223;p20"/>
          <p:cNvGrpSpPr/>
          <p:nvPr/>
        </p:nvGrpSpPr>
        <p:grpSpPr>
          <a:xfrm>
            <a:off x="2604825" y="2566600"/>
            <a:ext cx="6712441" cy="2958941"/>
            <a:chOff x="0" y="-19050"/>
            <a:chExt cx="2209857" cy="926261"/>
          </a:xfrm>
        </p:grpSpPr>
        <p:sp>
          <p:nvSpPr>
            <p:cNvPr id="224" name="Google Shape;224;p20"/>
            <p:cNvSpPr/>
            <p:nvPr/>
          </p:nvSpPr>
          <p:spPr>
            <a:xfrm>
              <a:off x="0" y="0"/>
              <a:ext cx="2209857" cy="907211"/>
            </a:xfrm>
            <a:custGeom>
              <a:rect b="b" l="l" r="r" t="t"/>
              <a:pathLst>
                <a:path extrusionOk="0" h="907211" w="2209857">
                  <a:moveTo>
                    <a:pt x="0" y="0"/>
                  </a:moveTo>
                  <a:lnTo>
                    <a:pt x="2209857" y="0"/>
                  </a:lnTo>
                  <a:lnTo>
                    <a:pt x="2209857" y="907211"/>
                  </a:lnTo>
                  <a:lnTo>
                    <a:pt x="0" y="907211"/>
                  </a:lnTo>
                  <a:close/>
                </a:path>
              </a:pathLst>
            </a:custGeom>
            <a:solidFill>
              <a:srgbClr val="CCCCCC"/>
            </a:solidFill>
            <a:ln>
              <a:noFill/>
            </a:ln>
          </p:spPr>
        </p:sp>
        <p:sp>
          <p:nvSpPr>
            <p:cNvPr id="225" name="Google Shape;225;p20"/>
            <p:cNvSpPr txBox="1"/>
            <p:nvPr/>
          </p:nvSpPr>
          <p:spPr>
            <a:xfrm>
              <a:off x="0" y="-19050"/>
              <a:ext cx="2209857" cy="926261"/>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6" name="Google Shape;226;p20"/>
          <p:cNvSpPr txBox="1"/>
          <p:nvPr/>
        </p:nvSpPr>
        <p:spPr>
          <a:xfrm>
            <a:off x="1490561" y="1894158"/>
            <a:ext cx="8594337" cy="2170783"/>
          </a:xfrm>
          <a:prstGeom prst="rect">
            <a:avLst/>
          </a:prstGeom>
          <a:noFill/>
          <a:ln>
            <a:noFill/>
          </a:ln>
        </p:spPr>
        <p:txBody>
          <a:bodyPr anchorCtr="0" anchor="t" bIns="0" lIns="0" spcFirstLastPara="1" rIns="0" wrap="square" tIns="0">
            <a:spAutoFit/>
          </a:bodyPr>
          <a:lstStyle/>
          <a:p>
            <a:pPr indent="0" lvl="0" marL="0" marR="0" rtl="0" algn="ctr">
              <a:lnSpc>
                <a:spcPct val="138017"/>
              </a:lnSpc>
              <a:spcBef>
                <a:spcPts val="0"/>
              </a:spcBef>
              <a:spcAft>
                <a:spcPts val="0"/>
              </a:spcAft>
              <a:buNone/>
            </a:pPr>
            <a:r>
              <a:rPr b="1" i="0" lang="en-US" sz="4206" u="none" cap="none" strike="noStrike">
                <a:solidFill>
                  <a:srgbClr val="231F20"/>
                </a:solidFill>
                <a:latin typeface="Oswald"/>
                <a:ea typeface="Oswald"/>
                <a:cs typeface="Oswald"/>
                <a:sym typeface="Oswald"/>
              </a:rPr>
              <a:t>A. PRIMARY DATASETS </a:t>
            </a:r>
            <a:endParaRPr/>
          </a:p>
          <a:p>
            <a:pPr indent="0" lvl="0" marL="0" marR="0" rtl="0" algn="ctr">
              <a:lnSpc>
                <a:spcPct val="138017"/>
              </a:lnSpc>
              <a:spcBef>
                <a:spcPts val="0"/>
              </a:spcBef>
              <a:spcAft>
                <a:spcPts val="0"/>
              </a:spcAft>
              <a:buNone/>
            </a:pPr>
            <a:r>
              <a:t/>
            </a:r>
            <a:endParaRPr b="1" i="0" sz="4206" u="none" cap="none" strike="noStrike">
              <a:solidFill>
                <a:srgbClr val="231F20"/>
              </a:solidFill>
              <a:latin typeface="Oswald"/>
              <a:ea typeface="Oswald"/>
              <a:cs typeface="Oswald"/>
              <a:sym typeface="Oswald"/>
            </a:endParaRPr>
          </a:p>
          <a:p>
            <a:pPr indent="0" lvl="0" marL="0" marR="0" rtl="0" algn="ctr">
              <a:lnSpc>
                <a:spcPct val="138017"/>
              </a:lnSpc>
              <a:spcBef>
                <a:spcPts val="0"/>
              </a:spcBef>
              <a:spcAft>
                <a:spcPts val="0"/>
              </a:spcAft>
              <a:buNone/>
            </a:pPr>
            <a:r>
              <a:t/>
            </a:r>
            <a:endParaRPr b="1" i="0" sz="4206" u="none" cap="none" strike="noStrike">
              <a:solidFill>
                <a:srgbClr val="231F20"/>
              </a:solidFill>
              <a:latin typeface="Oswald"/>
              <a:ea typeface="Oswald"/>
              <a:cs typeface="Oswald"/>
              <a:sym typeface="Oswald"/>
            </a:endParaRPr>
          </a:p>
        </p:txBody>
      </p:sp>
      <p:grpSp>
        <p:nvGrpSpPr>
          <p:cNvPr id="227" name="Google Shape;227;p20"/>
          <p:cNvGrpSpPr/>
          <p:nvPr/>
        </p:nvGrpSpPr>
        <p:grpSpPr>
          <a:xfrm>
            <a:off x="4907205" y="6531493"/>
            <a:ext cx="8820468" cy="2978553"/>
            <a:chOff x="0" y="-19050"/>
            <a:chExt cx="2761131" cy="932396"/>
          </a:xfrm>
        </p:grpSpPr>
        <p:sp>
          <p:nvSpPr>
            <p:cNvPr id="228" name="Google Shape;228;p20"/>
            <p:cNvSpPr/>
            <p:nvPr/>
          </p:nvSpPr>
          <p:spPr>
            <a:xfrm>
              <a:off x="0" y="0"/>
              <a:ext cx="2761130" cy="913346"/>
            </a:xfrm>
            <a:custGeom>
              <a:rect b="b" l="l" r="r" t="t"/>
              <a:pathLst>
                <a:path extrusionOk="0" h="913346" w="2761130">
                  <a:moveTo>
                    <a:pt x="0" y="0"/>
                  </a:moveTo>
                  <a:lnTo>
                    <a:pt x="2761130" y="0"/>
                  </a:lnTo>
                  <a:lnTo>
                    <a:pt x="2761130" y="913346"/>
                  </a:lnTo>
                  <a:lnTo>
                    <a:pt x="0" y="913346"/>
                  </a:lnTo>
                  <a:close/>
                </a:path>
              </a:pathLst>
            </a:custGeom>
            <a:solidFill>
              <a:srgbClr val="CCCCCC"/>
            </a:solidFill>
            <a:ln>
              <a:noFill/>
            </a:ln>
          </p:spPr>
        </p:sp>
        <p:sp>
          <p:nvSpPr>
            <p:cNvPr id="229" name="Google Shape;229;p20"/>
            <p:cNvSpPr txBox="1"/>
            <p:nvPr/>
          </p:nvSpPr>
          <p:spPr>
            <a:xfrm>
              <a:off x="0" y="-19050"/>
              <a:ext cx="2761131" cy="932396"/>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0" name="Google Shape;230;p20"/>
          <p:cNvSpPr txBox="1"/>
          <p:nvPr/>
        </p:nvSpPr>
        <p:spPr>
          <a:xfrm>
            <a:off x="5133336" y="5858924"/>
            <a:ext cx="8594337" cy="2170783"/>
          </a:xfrm>
          <a:prstGeom prst="rect">
            <a:avLst/>
          </a:prstGeom>
          <a:noFill/>
          <a:ln>
            <a:noFill/>
          </a:ln>
        </p:spPr>
        <p:txBody>
          <a:bodyPr anchorCtr="0" anchor="t" bIns="0" lIns="0" spcFirstLastPara="1" rIns="0" wrap="square" tIns="0">
            <a:spAutoFit/>
          </a:bodyPr>
          <a:lstStyle/>
          <a:p>
            <a:pPr indent="0" lvl="0" marL="0" marR="0" rtl="0" algn="ctr">
              <a:lnSpc>
                <a:spcPct val="138017"/>
              </a:lnSpc>
              <a:spcBef>
                <a:spcPts val="0"/>
              </a:spcBef>
              <a:spcAft>
                <a:spcPts val="0"/>
              </a:spcAft>
              <a:buNone/>
            </a:pPr>
            <a:r>
              <a:rPr b="1" i="0" lang="en-US" sz="4206" u="none" cap="none" strike="noStrike">
                <a:solidFill>
                  <a:srgbClr val="231F20"/>
                </a:solidFill>
                <a:latin typeface="Oswald"/>
                <a:ea typeface="Oswald"/>
                <a:cs typeface="Oswald"/>
                <a:sym typeface="Oswald"/>
              </a:rPr>
              <a:t>B. EXTERNAL DATASETS </a:t>
            </a:r>
            <a:endParaRPr/>
          </a:p>
          <a:p>
            <a:pPr indent="0" lvl="0" marL="0" marR="0" rtl="0" algn="ctr">
              <a:lnSpc>
                <a:spcPct val="138017"/>
              </a:lnSpc>
              <a:spcBef>
                <a:spcPts val="0"/>
              </a:spcBef>
              <a:spcAft>
                <a:spcPts val="0"/>
              </a:spcAft>
              <a:buNone/>
            </a:pPr>
            <a:r>
              <a:t/>
            </a:r>
            <a:endParaRPr b="1" i="0" sz="4206" u="none" cap="none" strike="noStrike">
              <a:solidFill>
                <a:srgbClr val="231F20"/>
              </a:solidFill>
              <a:latin typeface="Oswald"/>
              <a:ea typeface="Oswald"/>
              <a:cs typeface="Oswald"/>
              <a:sym typeface="Oswald"/>
            </a:endParaRPr>
          </a:p>
          <a:p>
            <a:pPr indent="0" lvl="0" marL="0" marR="0" rtl="0" algn="ctr">
              <a:lnSpc>
                <a:spcPct val="138017"/>
              </a:lnSpc>
              <a:spcBef>
                <a:spcPts val="0"/>
              </a:spcBef>
              <a:spcAft>
                <a:spcPts val="0"/>
              </a:spcAft>
              <a:buNone/>
            </a:pPr>
            <a:r>
              <a:t/>
            </a:r>
            <a:endParaRPr b="1" i="0" sz="4206" u="none" cap="none" strike="noStrike">
              <a:solidFill>
                <a:srgbClr val="231F20"/>
              </a:solidFill>
              <a:latin typeface="Oswald"/>
              <a:ea typeface="Oswald"/>
              <a:cs typeface="Oswald"/>
              <a:sym typeface="Oswald"/>
            </a:endParaRPr>
          </a:p>
        </p:txBody>
      </p:sp>
      <p:sp>
        <p:nvSpPr>
          <p:cNvPr id="231" name="Google Shape;231;p20"/>
          <p:cNvSpPr txBox="1"/>
          <p:nvPr/>
        </p:nvSpPr>
        <p:spPr>
          <a:xfrm>
            <a:off x="4147624" y="6915850"/>
            <a:ext cx="9681900" cy="2209800"/>
          </a:xfrm>
          <a:prstGeom prst="rect">
            <a:avLst/>
          </a:prstGeom>
          <a:noFill/>
          <a:ln>
            <a:noFill/>
          </a:ln>
        </p:spPr>
        <p:txBody>
          <a:bodyPr anchorCtr="0" anchor="t" bIns="0" lIns="0" spcFirstLastPara="1" rIns="0" wrap="square" tIns="0">
            <a:spAutoFit/>
          </a:bodyPr>
          <a:lstStyle/>
          <a:p>
            <a:pPr indent="-455833" lvl="1" marL="911667" marR="0" rtl="0" algn="ctr">
              <a:lnSpc>
                <a:spcPct val="120014"/>
              </a:lnSpc>
              <a:spcBef>
                <a:spcPts val="0"/>
              </a:spcBef>
              <a:spcAft>
                <a:spcPts val="0"/>
              </a:spcAft>
              <a:buClr>
                <a:srgbClr val="231F20"/>
              </a:buClr>
              <a:buSzPts val="4222"/>
              <a:buFont typeface="Arial"/>
              <a:buChar char="•"/>
            </a:pPr>
            <a:r>
              <a:rPr b="0" i="0" lang="en-US" sz="4222" u="none" cap="none" strike="noStrike">
                <a:solidFill>
                  <a:srgbClr val="231F20"/>
                </a:solidFill>
                <a:latin typeface="DM Sans"/>
                <a:ea typeface="DM Sans"/>
                <a:cs typeface="DM Sans"/>
                <a:sym typeface="DM Sans"/>
              </a:rPr>
              <a:t>AutoDeal Brand New Cars</a:t>
            </a:r>
            <a:endParaRPr/>
          </a:p>
          <a:p>
            <a:pPr indent="0" lvl="0" marL="0" marR="0" rtl="0" algn="ctr">
              <a:lnSpc>
                <a:spcPct val="120014"/>
              </a:lnSpc>
              <a:spcBef>
                <a:spcPts val="0"/>
              </a:spcBef>
              <a:spcAft>
                <a:spcPts val="0"/>
              </a:spcAft>
              <a:buNone/>
            </a:pPr>
            <a:r>
              <a:t/>
            </a:r>
            <a:endParaRPr b="0" i="0" sz="4222" u="none" cap="none" strike="noStrike">
              <a:solidFill>
                <a:srgbClr val="231F20"/>
              </a:solidFill>
              <a:latin typeface="DM Sans"/>
              <a:ea typeface="DM Sans"/>
              <a:cs typeface="DM Sans"/>
              <a:sym typeface="DM Sans"/>
            </a:endParaRPr>
          </a:p>
          <a:p>
            <a:pPr indent="-455833" lvl="1" marL="911667" marR="0" rtl="0" algn="ctr">
              <a:lnSpc>
                <a:spcPct val="120014"/>
              </a:lnSpc>
              <a:spcBef>
                <a:spcPts val="0"/>
              </a:spcBef>
              <a:spcAft>
                <a:spcPts val="0"/>
              </a:spcAft>
              <a:buClr>
                <a:srgbClr val="231F20"/>
              </a:buClr>
              <a:buSzPts val="4222"/>
              <a:buFont typeface="Arial"/>
              <a:buChar char="•"/>
            </a:pPr>
            <a:r>
              <a:rPr b="0" i="0" lang="en-US" sz="4222" u="none" cap="none" strike="noStrike">
                <a:solidFill>
                  <a:srgbClr val="231F20"/>
                </a:solidFill>
                <a:latin typeface="DM Sans"/>
                <a:ea typeface="DM Sans"/>
                <a:cs typeface="DM Sans"/>
                <a:sym typeface="DM Sans"/>
              </a:rPr>
              <a:t>Zigwheels Car Service Centers</a:t>
            </a:r>
            <a:endParaRPr/>
          </a:p>
        </p:txBody>
      </p:sp>
      <p:cxnSp>
        <p:nvCxnSpPr>
          <p:cNvPr id="232" name="Google Shape;232;p20"/>
          <p:cNvCxnSpPr/>
          <p:nvPr/>
        </p:nvCxnSpPr>
        <p:spPr>
          <a:xfrm>
            <a:off x="9310844" y="3000794"/>
            <a:ext cx="3123821" cy="1152626"/>
          </a:xfrm>
          <a:prstGeom prst="straightConnector1">
            <a:avLst/>
          </a:prstGeom>
          <a:noFill/>
          <a:ln cap="flat" cmpd="sng" w="38100">
            <a:solidFill>
              <a:srgbClr val="000000"/>
            </a:solidFill>
            <a:prstDash val="solid"/>
            <a:round/>
            <a:headEnd len="sm" w="sm" type="none"/>
            <a:tailEnd len="med" w="med" type="stealth"/>
          </a:ln>
        </p:spPr>
      </p:cxnSp>
      <p:grpSp>
        <p:nvGrpSpPr>
          <p:cNvPr id="233" name="Google Shape;233;p20"/>
          <p:cNvGrpSpPr/>
          <p:nvPr/>
        </p:nvGrpSpPr>
        <p:grpSpPr>
          <a:xfrm>
            <a:off x="12434666" y="3589367"/>
            <a:ext cx="3541790" cy="1067251"/>
            <a:chOff x="0" y="-19050"/>
            <a:chExt cx="1108711" cy="334089"/>
          </a:xfrm>
        </p:grpSpPr>
        <p:sp>
          <p:nvSpPr>
            <p:cNvPr id="234" name="Google Shape;234;p20"/>
            <p:cNvSpPr/>
            <p:nvPr/>
          </p:nvSpPr>
          <p:spPr>
            <a:xfrm>
              <a:off x="0" y="0"/>
              <a:ext cx="1108711" cy="315039"/>
            </a:xfrm>
            <a:custGeom>
              <a:rect b="b" l="l" r="r" t="t"/>
              <a:pathLst>
                <a:path extrusionOk="0" h="315039" w="1108711">
                  <a:moveTo>
                    <a:pt x="0" y="0"/>
                  </a:moveTo>
                  <a:lnTo>
                    <a:pt x="1108711" y="0"/>
                  </a:lnTo>
                  <a:lnTo>
                    <a:pt x="1108711" y="315039"/>
                  </a:lnTo>
                  <a:lnTo>
                    <a:pt x="0" y="315039"/>
                  </a:lnTo>
                  <a:close/>
                </a:path>
              </a:pathLst>
            </a:custGeom>
            <a:solidFill>
              <a:srgbClr val="CCCCCC"/>
            </a:solidFill>
            <a:ln>
              <a:noFill/>
            </a:ln>
          </p:spPr>
        </p:sp>
        <p:sp>
          <p:nvSpPr>
            <p:cNvPr id="235" name="Google Shape;235;p20"/>
            <p:cNvSpPr txBox="1"/>
            <p:nvPr/>
          </p:nvSpPr>
          <p:spPr>
            <a:xfrm>
              <a:off x="0" y="-19050"/>
              <a:ext cx="1108711" cy="334089"/>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6" name="Google Shape;236;p20"/>
          <p:cNvSpPr txBox="1"/>
          <p:nvPr/>
        </p:nvSpPr>
        <p:spPr>
          <a:xfrm>
            <a:off x="12652213" y="3886720"/>
            <a:ext cx="3119884" cy="523875"/>
          </a:xfrm>
          <a:prstGeom prst="rect">
            <a:avLst/>
          </a:prstGeom>
          <a:noFill/>
          <a:ln>
            <a:noFill/>
          </a:ln>
        </p:spPr>
        <p:txBody>
          <a:bodyPr anchorCtr="0" anchor="t" bIns="0" lIns="0" spcFirstLastPara="1" rIns="0" wrap="square" tIns="0">
            <a:spAutoFit/>
          </a:bodyPr>
          <a:lstStyle/>
          <a:p>
            <a:pPr indent="0" lvl="0" marL="0" marR="0" rtl="0" algn="ctr">
              <a:lnSpc>
                <a:spcPct val="120017"/>
              </a:lnSpc>
              <a:spcBef>
                <a:spcPts val="0"/>
              </a:spcBef>
              <a:spcAft>
                <a:spcPts val="0"/>
              </a:spcAft>
              <a:buNone/>
            </a:pPr>
            <a:r>
              <a:rPr b="0" i="0" lang="en-US" sz="3422" u="none" cap="none" strike="noStrike">
                <a:solidFill>
                  <a:srgbClr val="231F20"/>
                </a:solidFill>
                <a:latin typeface="DM Sans"/>
                <a:ea typeface="DM Sans"/>
                <a:cs typeface="DM Sans"/>
                <a:sym typeface="DM Sans"/>
              </a:rPr>
              <a:t>CONCATENATE</a:t>
            </a:r>
            <a:endParaRPr/>
          </a:p>
        </p:txBody>
      </p:sp>
      <p:cxnSp>
        <p:nvCxnSpPr>
          <p:cNvPr id="237" name="Google Shape;237;p20"/>
          <p:cNvCxnSpPr/>
          <p:nvPr/>
        </p:nvCxnSpPr>
        <p:spPr>
          <a:xfrm flipH="1" rot="10800000">
            <a:off x="9317439" y="4153420"/>
            <a:ext cx="3117227" cy="865016"/>
          </a:xfrm>
          <a:prstGeom prst="straightConnector1">
            <a:avLst/>
          </a:prstGeom>
          <a:noFill/>
          <a:ln cap="flat" cmpd="sng" w="38100">
            <a:solidFill>
              <a:srgbClr val="000000"/>
            </a:solidFill>
            <a:prstDash val="solid"/>
            <a:round/>
            <a:headEnd len="sm" w="sm" type="none"/>
            <a:tailEnd len="med" w="med" type="stealth"/>
          </a:ln>
        </p:spPr>
      </p:cxnSp>
      <p:sp>
        <p:nvSpPr>
          <p:cNvPr id="238" name="Google Shape;238;p20"/>
          <p:cNvSpPr txBox="1"/>
          <p:nvPr/>
        </p:nvSpPr>
        <p:spPr>
          <a:xfrm>
            <a:off x="12088395" y="3056286"/>
            <a:ext cx="4247520" cy="1564583"/>
          </a:xfrm>
          <a:prstGeom prst="rect">
            <a:avLst/>
          </a:prstGeom>
          <a:noFill/>
          <a:ln>
            <a:noFill/>
          </a:ln>
        </p:spPr>
        <p:txBody>
          <a:bodyPr anchorCtr="0" anchor="t" bIns="0" lIns="0" spcFirstLastPara="1" rIns="0" wrap="square" tIns="0">
            <a:spAutoFit/>
          </a:bodyPr>
          <a:lstStyle/>
          <a:p>
            <a:pPr indent="0" lvl="0" marL="0" marR="0" rtl="0" algn="ctr">
              <a:lnSpc>
                <a:spcPct val="138027"/>
              </a:lnSpc>
              <a:spcBef>
                <a:spcPts val="0"/>
              </a:spcBef>
              <a:spcAft>
                <a:spcPts val="0"/>
              </a:spcAft>
              <a:buNone/>
            </a:pPr>
            <a:r>
              <a:rPr b="1" i="0" lang="en-US" sz="3032" u="none" cap="none" strike="noStrike">
                <a:solidFill>
                  <a:srgbClr val="231F20"/>
                </a:solidFill>
                <a:latin typeface="Oswald"/>
                <a:ea typeface="Oswald"/>
                <a:cs typeface="Oswald"/>
                <a:sym typeface="Oswald"/>
              </a:rPr>
              <a:t>PRIMARY DATASET</a:t>
            </a:r>
            <a:endParaRPr/>
          </a:p>
          <a:p>
            <a:pPr indent="0" lvl="0" marL="0" marR="0" rtl="0" algn="ctr">
              <a:lnSpc>
                <a:spcPct val="138027"/>
              </a:lnSpc>
              <a:spcBef>
                <a:spcPts val="0"/>
              </a:spcBef>
              <a:spcAft>
                <a:spcPts val="0"/>
              </a:spcAft>
              <a:buNone/>
            </a:pPr>
            <a:r>
              <a:t/>
            </a:r>
            <a:endParaRPr b="1" i="0" sz="3032" u="none" cap="none" strike="noStrike">
              <a:solidFill>
                <a:srgbClr val="231F20"/>
              </a:solidFill>
              <a:latin typeface="Oswald"/>
              <a:ea typeface="Oswald"/>
              <a:cs typeface="Oswald"/>
              <a:sym typeface="Oswald"/>
            </a:endParaRPr>
          </a:p>
          <a:p>
            <a:pPr indent="0" lvl="0" marL="0" marR="0" rtl="0" algn="ctr">
              <a:lnSpc>
                <a:spcPct val="138027"/>
              </a:lnSpc>
              <a:spcBef>
                <a:spcPts val="0"/>
              </a:spcBef>
              <a:spcAft>
                <a:spcPts val="0"/>
              </a:spcAft>
              <a:buNone/>
            </a:pPr>
            <a:r>
              <a:t/>
            </a:r>
            <a:endParaRPr b="1" i="0" sz="3032" u="none" cap="none" strike="noStrike">
              <a:solidFill>
                <a:srgbClr val="231F20"/>
              </a:solidFill>
              <a:latin typeface="Oswald"/>
              <a:ea typeface="Oswald"/>
              <a:cs typeface="Oswald"/>
              <a:sym typeface="Oswald"/>
            </a:endParaRPr>
          </a:p>
        </p:txBody>
      </p:sp>
      <p:sp>
        <p:nvSpPr>
          <p:cNvPr id="239" name="Google Shape;239;p20"/>
          <p:cNvSpPr txBox="1"/>
          <p:nvPr/>
        </p:nvSpPr>
        <p:spPr>
          <a:xfrm>
            <a:off x="2380799" y="2940000"/>
            <a:ext cx="6712500" cy="2209800"/>
          </a:xfrm>
          <a:prstGeom prst="rect">
            <a:avLst/>
          </a:prstGeom>
          <a:noFill/>
          <a:ln>
            <a:noFill/>
          </a:ln>
        </p:spPr>
        <p:txBody>
          <a:bodyPr anchorCtr="0" anchor="t" bIns="0" lIns="0" spcFirstLastPara="1" rIns="0" wrap="square" tIns="0">
            <a:spAutoFit/>
          </a:bodyPr>
          <a:lstStyle/>
          <a:p>
            <a:pPr indent="-455833" lvl="1" marL="911667" marR="0" rtl="0" algn="ctr">
              <a:lnSpc>
                <a:spcPct val="120014"/>
              </a:lnSpc>
              <a:spcBef>
                <a:spcPts val="0"/>
              </a:spcBef>
              <a:spcAft>
                <a:spcPts val="0"/>
              </a:spcAft>
              <a:buClr>
                <a:srgbClr val="231F20"/>
              </a:buClr>
              <a:buSzPts val="4222"/>
              <a:buFont typeface="Arial"/>
              <a:buChar char="•"/>
            </a:pPr>
            <a:r>
              <a:rPr b="0" i="0" lang="en-US" sz="4222" u="none" cap="none" strike="noStrike">
                <a:solidFill>
                  <a:srgbClr val="231F20"/>
                </a:solidFill>
                <a:latin typeface="DM Sans"/>
                <a:ea typeface="DM Sans"/>
                <a:cs typeface="DM Sans"/>
                <a:sym typeface="DM Sans"/>
              </a:rPr>
              <a:t>AutoDeal Used Cars</a:t>
            </a:r>
            <a:endParaRPr/>
          </a:p>
          <a:p>
            <a:pPr indent="0" lvl="0" marL="0" marR="0" rtl="0" algn="ctr">
              <a:lnSpc>
                <a:spcPct val="120014"/>
              </a:lnSpc>
              <a:spcBef>
                <a:spcPts val="0"/>
              </a:spcBef>
              <a:spcAft>
                <a:spcPts val="0"/>
              </a:spcAft>
              <a:buNone/>
            </a:pPr>
            <a:r>
              <a:t/>
            </a:r>
            <a:endParaRPr b="0" i="0" sz="4222" u="none" cap="none" strike="noStrike">
              <a:solidFill>
                <a:srgbClr val="231F20"/>
              </a:solidFill>
              <a:latin typeface="DM Sans"/>
              <a:ea typeface="DM Sans"/>
              <a:cs typeface="DM Sans"/>
              <a:sym typeface="DM Sans"/>
            </a:endParaRPr>
          </a:p>
          <a:p>
            <a:pPr indent="-455833" lvl="1" marL="911667" marR="0" rtl="0" algn="ctr">
              <a:lnSpc>
                <a:spcPct val="120014"/>
              </a:lnSpc>
              <a:spcBef>
                <a:spcPts val="0"/>
              </a:spcBef>
              <a:spcAft>
                <a:spcPts val="0"/>
              </a:spcAft>
              <a:buClr>
                <a:srgbClr val="231F20"/>
              </a:buClr>
              <a:buSzPts val="4222"/>
              <a:buFont typeface="Arial"/>
              <a:buChar char="•"/>
            </a:pPr>
            <a:r>
              <a:rPr b="0" i="0" lang="en-US" sz="4222" u="none" cap="none" strike="noStrike">
                <a:solidFill>
                  <a:srgbClr val="231F20"/>
                </a:solidFill>
                <a:latin typeface="DM Sans"/>
                <a:ea typeface="DM Sans"/>
                <a:cs typeface="DM Sans"/>
                <a:sym typeface="DM Sans"/>
              </a:rPr>
              <a:t>Zigwheels Used Cars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1"/>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grpSp>
        <p:nvGrpSpPr>
          <p:cNvPr id="245" name="Google Shape;245;p21"/>
          <p:cNvGrpSpPr/>
          <p:nvPr/>
        </p:nvGrpSpPr>
        <p:grpSpPr>
          <a:xfrm>
            <a:off x="2442388" y="2463974"/>
            <a:ext cx="13403225" cy="6690383"/>
            <a:chOff x="0" y="-19050"/>
            <a:chExt cx="2209857" cy="926261"/>
          </a:xfrm>
        </p:grpSpPr>
        <p:sp>
          <p:nvSpPr>
            <p:cNvPr id="246" name="Google Shape;246;p21"/>
            <p:cNvSpPr/>
            <p:nvPr/>
          </p:nvSpPr>
          <p:spPr>
            <a:xfrm>
              <a:off x="0" y="0"/>
              <a:ext cx="2209857" cy="907211"/>
            </a:xfrm>
            <a:custGeom>
              <a:rect b="b" l="l" r="r" t="t"/>
              <a:pathLst>
                <a:path extrusionOk="0" h="907211" w="2209857">
                  <a:moveTo>
                    <a:pt x="0" y="0"/>
                  </a:moveTo>
                  <a:lnTo>
                    <a:pt x="2209857" y="0"/>
                  </a:lnTo>
                  <a:lnTo>
                    <a:pt x="2209857" y="907211"/>
                  </a:lnTo>
                  <a:lnTo>
                    <a:pt x="0" y="907211"/>
                  </a:lnTo>
                  <a:close/>
                </a:path>
              </a:pathLst>
            </a:custGeom>
            <a:solidFill>
              <a:srgbClr val="CCCCCC"/>
            </a:solidFill>
            <a:ln>
              <a:noFill/>
            </a:ln>
          </p:spPr>
        </p:sp>
        <p:sp>
          <p:nvSpPr>
            <p:cNvPr id="247" name="Google Shape;247;p21"/>
            <p:cNvSpPr txBox="1"/>
            <p:nvPr/>
          </p:nvSpPr>
          <p:spPr>
            <a:xfrm>
              <a:off x="0" y="-19050"/>
              <a:ext cx="2209857" cy="926261"/>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8" name="Google Shape;248;p21"/>
          <p:cNvSpPr txBox="1"/>
          <p:nvPr/>
        </p:nvSpPr>
        <p:spPr>
          <a:xfrm>
            <a:off x="985307" y="895350"/>
            <a:ext cx="16317386" cy="4128253"/>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7987" u="none" cap="none" strike="noStrike">
                <a:solidFill>
                  <a:srgbClr val="231F20"/>
                </a:solidFill>
                <a:latin typeface="Oswald"/>
                <a:ea typeface="Oswald"/>
                <a:cs typeface="Oswald"/>
                <a:sym typeface="Oswald"/>
              </a:rPr>
              <a:t>A. PRIMARY DATASETS </a:t>
            </a:r>
            <a:endParaRPr/>
          </a:p>
          <a:p>
            <a:pPr indent="0" lvl="0" marL="0" marR="0" rtl="0" algn="ctr">
              <a:lnSpc>
                <a:spcPct val="137999"/>
              </a:lnSpc>
              <a:spcBef>
                <a:spcPts val="0"/>
              </a:spcBef>
              <a:spcAft>
                <a:spcPts val="0"/>
              </a:spcAft>
              <a:buNone/>
            </a:pPr>
            <a:r>
              <a:t/>
            </a:r>
            <a:endParaRPr b="1" i="0" sz="7987" u="none" cap="none" strike="noStrike">
              <a:solidFill>
                <a:srgbClr val="231F20"/>
              </a:solidFill>
              <a:latin typeface="Oswald"/>
              <a:ea typeface="Oswald"/>
              <a:cs typeface="Oswald"/>
              <a:sym typeface="Oswald"/>
            </a:endParaRPr>
          </a:p>
          <a:p>
            <a:pPr indent="0" lvl="0" marL="0" marR="0" rtl="0" algn="ctr">
              <a:lnSpc>
                <a:spcPct val="137999"/>
              </a:lnSpc>
              <a:spcBef>
                <a:spcPts val="0"/>
              </a:spcBef>
              <a:spcAft>
                <a:spcPts val="0"/>
              </a:spcAft>
              <a:buNone/>
            </a:pPr>
            <a:r>
              <a:t/>
            </a:r>
            <a:endParaRPr b="1" i="0" sz="7987" u="none" cap="none" strike="noStrike">
              <a:solidFill>
                <a:srgbClr val="231F20"/>
              </a:solidFill>
              <a:latin typeface="Oswald"/>
              <a:ea typeface="Oswald"/>
              <a:cs typeface="Oswald"/>
              <a:sym typeface="Oswald"/>
            </a:endParaRPr>
          </a:p>
        </p:txBody>
      </p:sp>
      <p:sp>
        <p:nvSpPr>
          <p:cNvPr id="249" name="Google Shape;249;p21"/>
          <p:cNvSpPr txBox="1"/>
          <p:nvPr/>
        </p:nvSpPr>
        <p:spPr>
          <a:xfrm>
            <a:off x="985302" y="3429000"/>
            <a:ext cx="14992200" cy="4195500"/>
          </a:xfrm>
          <a:prstGeom prst="rect">
            <a:avLst/>
          </a:prstGeom>
          <a:noFill/>
          <a:ln>
            <a:noFill/>
          </a:ln>
        </p:spPr>
        <p:txBody>
          <a:bodyPr anchorCtr="0" anchor="t" bIns="0" lIns="0" spcFirstLastPara="1" rIns="0" wrap="square" tIns="0">
            <a:spAutoFit/>
          </a:bodyPr>
          <a:lstStyle/>
          <a:p>
            <a:pPr indent="-865454" lvl="1" marL="1730909" marR="0" rtl="0" algn="ctr">
              <a:lnSpc>
                <a:spcPct val="119995"/>
              </a:lnSpc>
              <a:spcBef>
                <a:spcPts val="0"/>
              </a:spcBef>
              <a:spcAft>
                <a:spcPts val="0"/>
              </a:spcAft>
              <a:buClr>
                <a:srgbClr val="231F20"/>
              </a:buClr>
              <a:buSzPts val="8017"/>
              <a:buFont typeface="Arial"/>
              <a:buChar char="•"/>
            </a:pPr>
            <a:r>
              <a:rPr b="0" i="0" lang="en-US" sz="8017" u="none" cap="none" strike="noStrike">
                <a:solidFill>
                  <a:srgbClr val="231F20"/>
                </a:solidFill>
                <a:latin typeface="DM Sans"/>
                <a:ea typeface="DM Sans"/>
                <a:cs typeface="DM Sans"/>
                <a:sym typeface="DM Sans"/>
              </a:rPr>
              <a:t>AutoDeal Used Cars</a:t>
            </a:r>
            <a:endParaRPr/>
          </a:p>
          <a:p>
            <a:pPr indent="0" lvl="0" marL="0" marR="0" rtl="0" algn="ctr">
              <a:lnSpc>
                <a:spcPct val="119995"/>
              </a:lnSpc>
              <a:spcBef>
                <a:spcPts val="0"/>
              </a:spcBef>
              <a:spcAft>
                <a:spcPts val="0"/>
              </a:spcAft>
              <a:buNone/>
            </a:pPr>
            <a:r>
              <a:t/>
            </a:r>
            <a:endParaRPr b="0" i="0" sz="8017" u="none" cap="none" strike="noStrike">
              <a:solidFill>
                <a:srgbClr val="231F20"/>
              </a:solidFill>
              <a:latin typeface="DM Sans"/>
              <a:ea typeface="DM Sans"/>
              <a:cs typeface="DM Sans"/>
              <a:sym typeface="DM Sans"/>
            </a:endParaRPr>
          </a:p>
          <a:p>
            <a:pPr indent="-865454" lvl="1" marL="1730909" marR="0" rtl="0" algn="ctr">
              <a:lnSpc>
                <a:spcPct val="119995"/>
              </a:lnSpc>
              <a:spcBef>
                <a:spcPts val="0"/>
              </a:spcBef>
              <a:spcAft>
                <a:spcPts val="0"/>
              </a:spcAft>
              <a:buClr>
                <a:srgbClr val="231F20"/>
              </a:buClr>
              <a:buSzPts val="8017"/>
              <a:buFont typeface="Arial"/>
              <a:buChar char="•"/>
            </a:pPr>
            <a:r>
              <a:rPr b="0" i="0" lang="en-US" sz="8017" u="none" cap="none" strike="noStrike">
                <a:solidFill>
                  <a:srgbClr val="231F20"/>
                </a:solidFill>
                <a:latin typeface="DM Sans"/>
                <a:ea typeface="DM Sans"/>
                <a:cs typeface="DM Sans"/>
                <a:sym typeface="DM Sans"/>
              </a:rPr>
              <a:t>Zigwheels Used Cars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253" name="Shape 253"/>
        <p:cNvGrpSpPr/>
        <p:nvPr/>
      </p:nvGrpSpPr>
      <p:grpSpPr>
        <a:xfrm>
          <a:off x="0" y="0"/>
          <a:ext cx="0" cy="0"/>
          <a:chOff x="0" y="0"/>
          <a:chExt cx="0" cy="0"/>
        </a:xfrm>
      </p:grpSpPr>
      <p:sp>
        <p:nvSpPr>
          <p:cNvPr id="254" name="Google Shape;254;p22"/>
          <p:cNvSpPr/>
          <p:nvPr/>
        </p:nvSpPr>
        <p:spPr>
          <a:xfrm>
            <a:off x="1233782" y="2811014"/>
            <a:ext cx="8126855" cy="6366943"/>
          </a:xfrm>
          <a:custGeom>
            <a:rect b="b" l="l" r="r" t="t"/>
            <a:pathLst>
              <a:path extrusionOk="0" h="6366943" w="8126855">
                <a:moveTo>
                  <a:pt x="0" y="0"/>
                </a:moveTo>
                <a:lnTo>
                  <a:pt x="8126855" y="0"/>
                </a:lnTo>
                <a:lnTo>
                  <a:pt x="8126855" y="6366943"/>
                </a:lnTo>
                <a:lnTo>
                  <a:pt x="0" y="6366943"/>
                </a:lnTo>
                <a:lnTo>
                  <a:pt x="0" y="0"/>
                </a:lnTo>
                <a:close/>
              </a:path>
            </a:pathLst>
          </a:custGeom>
          <a:blipFill rotWithShape="1">
            <a:blip r:embed="rId3">
              <a:alphaModFix/>
            </a:blip>
            <a:stretch>
              <a:fillRect b="0" l="0" r="0" t="0"/>
            </a:stretch>
          </a:blipFill>
          <a:ln>
            <a:noFill/>
          </a:ln>
        </p:spPr>
      </p:sp>
      <p:sp>
        <p:nvSpPr>
          <p:cNvPr id="255" name="Google Shape;255;p22"/>
          <p:cNvSpPr/>
          <p:nvPr/>
        </p:nvSpPr>
        <p:spPr>
          <a:xfrm>
            <a:off x="9360637" y="3722855"/>
            <a:ext cx="7898663" cy="4543262"/>
          </a:xfrm>
          <a:custGeom>
            <a:rect b="b" l="l" r="r" t="t"/>
            <a:pathLst>
              <a:path extrusionOk="0" h="4543262" w="7898663">
                <a:moveTo>
                  <a:pt x="0" y="0"/>
                </a:moveTo>
                <a:lnTo>
                  <a:pt x="7898663" y="0"/>
                </a:lnTo>
                <a:lnTo>
                  <a:pt x="7898663" y="4543262"/>
                </a:lnTo>
                <a:lnTo>
                  <a:pt x="0" y="4543262"/>
                </a:lnTo>
                <a:lnTo>
                  <a:pt x="0" y="0"/>
                </a:lnTo>
                <a:close/>
              </a:path>
            </a:pathLst>
          </a:custGeom>
          <a:blipFill rotWithShape="1">
            <a:blip r:embed="rId4">
              <a:alphaModFix/>
            </a:blip>
            <a:stretch>
              <a:fillRect b="0" l="0" r="0" t="0"/>
            </a:stretch>
          </a:blipFill>
          <a:ln>
            <a:noFill/>
          </a:ln>
        </p:spPr>
      </p:sp>
      <p:grpSp>
        <p:nvGrpSpPr>
          <p:cNvPr id="256" name="Google Shape;256;p22"/>
          <p:cNvGrpSpPr/>
          <p:nvPr/>
        </p:nvGrpSpPr>
        <p:grpSpPr>
          <a:xfrm>
            <a:off x="8112285" y="5553626"/>
            <a:ext cx="881720" cy="881720"/>
            <a:chOff x="0" y="0"/>
            <a:chExt cx="812800" cy="812800"/>
          </a:xfrm>
        </p:grpSpPr>
        <p:sp>
          <p:nvSpPr>
            <p:cNvPr id="257" name="Google Shape;257;p22"/>
            <p:cNvSpPr/>
            <p:nvPr/>
          </p:nvSpPr>
          <p:spPr>
            <a:xfrm>
              <a:off x="0" y="0"/>
              <a:ext cx="812800" cy="812800"/>
            </a:xfrm>
            <a:custGeom>
              <a:rect b="b" l="l" r="r" t="t"/>
              <a:pathLst>
                <a:path extrusionOk="0"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31F20"/>
            </a:solidFill>
            <a:ln>
              <a:noFill/>
            </a:ln>
          </p:spPr>
        </p:sp>
        <p:sp>
          <p:nvSpPr>
            <p:cNvPr id="258" name="Google Shape;258;p22"/>
            <p:cNvSpPr txBox="1"/>
            <p:nvPr/>
          </p:nvSpPr>
          <p:spPr>
            <a:xfrm>
              <a:off x="0" y="165100"/>
              <a:ext cx="7112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9" name="Google Shape;259;p22"/>
          <p:cNvSpPr txBox="1"/>
          <p:nvPr/>
        </p:nvSpPr>
        <p:spPr>
          <a:xfrm>
            <a:off x="4435153" y="378185"/>
            <a:ext cx="9417695" cy="2447925"/>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8017" u="sng" cap="none" strike="noStrike">
                <a:solidFill>
                  <a:srgbClr val="231F20"/>
                </a:solidFill>
                <a:latin typeface="DM Sans"/>
                <a:ea typeface="DM Sans"/>
                <a:cs typeface="DM Sans"/>
                <a:sym typeface="DM Sans"/>
                <a:hlinkClick r:id="rId5">
                  <a:extLst>
                    <a:ext uri="{A12FA001-AC4F-418D-AE19-62706E023703}">
                      <ahyp:hlinkClr val="tx"/>
                    </a:ext>
                  </a:extLst>
                </a:hlinkClick>
              </a:rPr>
              <a:t>AutoDeal Used Cars</a:t>
            </a:r>
            <a:endParaRPr/>
          </a:p>
          <a:p>
            <a:pPr indent="0" lvl="0" marL="0" marR="0" rtl="0" algn="ctr">
              <a:lnSpc>
                <a:spcPct val="119995"/>
              </a:lnSpc>
              <a:spcBef>
                <a:spcPts val="0"/>
              </a:spcBef>
              <a:spcAft>
                <a:spcPts val="0"/>
              </a:spcAft>
              <a:buNone/>
            </a:pPr>
            <a:r>
              <a:t/>
            </a:r>
            <a:endParaRPr b="0" i="0" sz="8017" u="sng" cap="none" strike="noStrike">
              <a:solidFill>
                <a:srgbClr val="231F20"/>
              </a:solidFill>
              <a:latin typeface="DM Sans"/>
              <a:ea typeface="DM Sans"/>
              <a:cs typeface="DM Sans"/>
              <a:sym typeface="DM Sans"/>
              <a:hlinkClick r:id="rId6">
                <a:extLst>
                  <a:ext uri="{A12FA001-AC4F-418D-AE19-62706E023703}">
                    <ahyp:hlinkClr val="tx"/>
                  </a:ext>
                </a:extLst>
              </a:hlinkClick>
            </a:endParaRPr>
          </a:p>
        </p:txBody>
      </p:sp>
      <p:sp>
        <p:nvSpPr>
          <p:cNvPr id="260" name="Google Shape;260;p22"/>
          <p:cNvSpPr txBox="1"/>
          <p:nvPr/>
        </p:nvSpPr>
        <p:spPr>
          <a:xfrm>
            <a:off x="3477098" y="2160065"/>
            <a:ext cx="3640223" cy="156279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AutoDeal Website</a:t>
            </a:r>
            <a:endParaRPr/>
          </a:p>
          <a:p>
            <a:pPr indent="0" lvl="0" marL="0" marR="0" rtl="0" algn="ctr">
              <a:lnSpc>
                <a:spcPct val="120029"/>
              </a:lnSpc>
              <a:spcBef>
                <a:spcPts val="0"/>
              </a:spcBef>
              <a:spcAft>
                <a:spcPts val="0"/>
              </a:spcAft>
              <a:buNone/>
            </a:pPr>
            <a:r>
              <a:t/>
            </a:r>
            <a:endParaRPr b="0" i="0" sz="3425" u="none" cap="none" strike="noStrike">
              <a:solidFill>
                <a:srgbClr val="231F20"/>
              </a:solidFill>
              <a:latin typeface="DM Sans"/>
              <a:ea typeface="DM Sans"/>
              <a:cs typeface="DM Sans"/>
              <a:sym typeface="DM Sans"/>
            </a:endParaRPr>
          </a:p>
          <a:p>
            <a:pPr indent="0" lvl="0" marL="0" marR="0" rtl="0" algn="ctr">
              <a:lnSpc>
                <a:spcPct val="120029"/>
              </a:lnSpc>
              <a:spcBef>
                <a:spcPts val="0"/>
              </a:spcBef>
              <a:spcAft>
                <a:spcPts val="0"/>
              </a:spcAft>
              <a:buNone/>
            </a:pPr>
            <a:r>
              <a:t/>
            </a:r>
            <a:endParaRPr b="0" i="0" sz="3425" u="none" cap="none" strike="noStrike">
              <a:solidFill>
                <a:srgbClr val="231F20"/>
              </a:solidFill>
              <a:latin typeface="DM Sans"/>
              <a:ea typeface="DM Sans"/>
              <a:cs typeface="DM Sans"/>
              <a:sym typeface="DM Sans"/>
            </a:endParaRPr>
          </a:p>
        </p:txBody>
      </p:sp>
      <p:sp>
        <p:nvSpPr>
          <p:cNvPr id="261" name="Google Shape;261;p22"/>
          <p:cNvSpPr txBox="1"/>
          <p:nvPr/>
        </p:nvSpPr>
        <p:spPr>
          <a:xfrm>
            <a:off x="11124603" y="3155572"/>
            <a:ext cx="4370730" cy="52728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Web scraped dataset</a:t>
            </a:r>
            <a:endParaRPr/>
          </a:p>
        </p:txBody>
      </p:sp>
      <p:sp>
        <p:nvSpPr>
          <p:cNvPr id="262" name="Google Shape;262;p22"/>
          <p:cNvSpPr txBox="1"/>
          <p:nvPr/>
        </p:nvSpPr>
        <p:spPr>
          <a:xfrm>
            <a:off x="9961889" y="8599492"/>
            <a:ext cx="6696160" cy="1045035"/>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See autoDealWebScraping.ipynb </a:t>
            </a:r>
            <a:endParaRPr/>
          </a:p>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for the codes.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266" name="Shape 266"/>
        <p:cNvGrpSpPr/>
        <p:nvPr/>
      </p:nvGrpSpPr>
      <p:grpSpPr>
        <a:xfrm>
          <a:off x="0" y="0"/>
          <a:ext cx="0" cy="0"/>
          <a:chOff x="0" y="0"/>
          <a:chExt cx="0" cy="0"/>
        </a:xfrm>
      </p:grpSpPr>
      <p:sp>
        <p:nvSpPr>
          <p:cNvPr id="267" name="Google Shape;267;p23"/>
          <p:cNvSpPr txBox="1"/>
          <p:nvPr/>
        </p:nvSpPr>
        <p:spPr>
          <a:xfrm>
            <a:off x="4435153" y="378185"/>
            <a:ext cx="9417695" cy="2447925"/>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8017" u="sng" cap="none" strike="noStrike">
                <a:solidFill>
                  <a:srgbClr val="231F20"/>
                </a:solidFill>
                <a:latin typeface="DM Sans"/>
                <a:ea typeface="DM Sans"/>
                <a:cs typeface="DM Sans"/>
                <a:sym typeface="DM Sans"/>
                <a:hlinkClick r:id="rId3">
                  <a:extLst>
                    <a:ext uri="{A12FA001-AC4F-418D-AE19-62706E023703}">
                      <ahyp:hlinkClr val="tx"/>
                    </a:ext>
                  </a:extLst>
                </a:hlinkClick>
              </a:rPr>
              <a:t>AutoDeal Used Cars</a:t>
            </a:r>
            <a:endParaRPr/>
          </a:p>
          <a:p>
            <a:pPr indent="0" lvl="0" marL="0" marR="0" rtl="0" algn="ctr">
              <a:lnSpc>
                <a:spcPct val="119995"/>
              </a:lnSpc>
              <a:spcBef>
                <a:spcPts val="0"/>
              </a:spcBef>
              <a:spcAft>
                <a:spcPts val="0"/>
              </a:spcAft>
              <a:buNone/>
            </a:pPr>
            <a:r>
              <a:t/>
            </a:r>
            <a:endParaRPr b="0" i="0" sz="8017" u="sng" cap="none" strike="noStrike">
              <a:solidFill>
                <a:srgbClr val="231F20"/>
              </a:solidFill>
              <a:latin typeface="DM Sans"/>
              <a:ea typeface="DM Sans"/>
              <a:cs typeface="DM Sans"/>
              <a:sym typeface="DM Sans"/>
              <a:hlinkClick r:id="rId4">
                <a:extLst>
                  <a:ext uri="{A12FA001-AC4F-418D-AE19-62706E023703}">
                    <ahyp:hlinkClr val="tx"/>
                  </a:ext>
                </a:extLst>
              </a:hlinkClick>
            </a:endParaRPr>
          </a:p>
        </p:txBody>
      </p:sp>
      <p:sp>
        <p:nvSpPr>
          <p:cNvPr id="268" name="Google Shape;268;p23"/>
          <p:cNvSpPr txBox="1"/>
          <p:nvPr/>
        </p:nvSpPr>
        <p:spPr>
          <a:xfrm>
            <a:off x="2593659" y="2918542"/>
            <a:ext cx="13100682" cy="5562600"/>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Upon observing and seeing patterns from AutoDeal, we noticed that after clicking the filter “Used Cars”, the website has a page number in the url that iterates upon clicking onto the succeeding pages (see the </a:t>
            </a:r>
            <a:r>
              <a:rPr b="1" i="0" lang="en-US" sz="2499" u="none" cap="none" strike="noStrike">
                <a:solidFill>
                  <a:srgbClr val="231F20"/>
                </a:solidFill>
                <a:latin typeface="DM Sans"/>
                <a:ea typeface="DM Sans"/>
                <a:cs typeface="DM Sans"/>
                <a:sym typeface="DM Sans"/>
              </a:rPr>
              <a:t>bold </a:t>
            </a:r>
            <a:r>
              <a:rPr b="0" i="0" lang="en-US" sz="2499" u="none" cap="none" strike="noStrike">
                <a:solidFill>
                  <a:srgbClr val="231F20"/>
                </a:solidFill>
                <a:latin typeface="DM Sans"/>
                <a:ea typeface="DM Sans"/>
                <a:cs typeface="DM Sans"/>
                <a:sym typeface="DM Sans"/>
              </a:rPr>
              <a:t>text below). </a:t>
            </a:r>
            <a:endParaRPr/>
          </a:p>
          <a:p>
            <a:pPr indent="0" lvl="0" marL="0" marR="0" rtl="0" algn="just">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ctr">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https://www.autodeal.com.ph/used-cars/search/certified-pre-owned+repossessed+used-car-status/page-</a:t>
            </a:r>
            <a:r>
              <a:rPr b="1" i="0" lang="en-US" sz="2499" u="none" cap="none" strike="noStrike">
                <a:solidFill>
                  <a:srgbClr val="231F20"/>
                </a:solidFill>
                <a:latin typeface="DM Sans"/>
                <a:ea typeface="DM Sans"/>
                <a:cs typeface="DM Sans"/>
                <a:sym typeface="DM Sans"/>
              </a:rPr>
              <a:t>1</a:t>
            </a:r>
            <a:r>
              <a:rPr b="0" i="0" lang="en-US" sz="2499" u="none" cap="none" strike="noStrike">
                <a:solidFill>
                  <a:srgbClr val="231F20"/>
                </a:solidFill>
                <a:latin typeface="DM Sans"/>
                <a:ea typeface="DM Sans"/>
                <a:cs typeface="DM Sans"/>
                <a:sym typeface="DM Sans"/>
              </a:rPr>
              <a:t>?sort-by=relevance</a:t>
            </a:r>
            <a:endParaRPr/>
          </a:p>
          <a:p>
            <a:pPr indent="0" lvl="0" marL="0" marR="0" rtl="0" algn="just">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With that, the for loop was utilized to ensure that after collecting all the cars and its data from each page, it moves on to the next. After getting all the cards from the cars in each page, we took the necessary car features and proceeded to contain them in a Pandas data frame, and saved as csv.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72" name="Shape 272"/>
        <p:cNvGrpSpPr/>
        <p:nvPr/>
      </p:nvGrpSpPr>
      <p:grpSpPr>
        <a:xfrm>
          <a:off x="0" y="0"/>
          <a:ext cx="0" cy="0"/>
          <a:chOff x="0" y="0"/>
          <a:chExt cx="0" cy="0"/>
        </a:xfrm>
      </p:grpSpPr>
      <p:sp>
        <p:nvSpPr>
          <p:cNvPr id="273" name="Google Shape;273;p24"/>
          <p:cNvSpPr/>
          <p:nvPr/>
        </p:nvSpPr>
        <p:spPr>
          <a:xfrm>
            <a:off x="3055613" y="2737612"/>
            <a:ext cx="12176773" cy="6846265"/>
          </a:xfrm>
          <a:custGeom>
            <a:rect b="b" l="l" r="r" t="t"/>
            <a:pathLst>
              <a:path extrusionOk="0" h="6846265" w="12176773">
                <a:moveTo>
                  <a:pt x="0" y="0"/>
                </a:moveTo>
                <a:lnTo>
                  <a:pt x="12176774" y="0"/>
                </a:lnTo>
                <a:lnTo>
                  <a:pt x="12176774" y="6846265"/>
                </a:lnTo>
                <a:lnTo>
                  <a:pt x="0" y="6846265"/>
                </a:lnTo>
                <a:lnTo>
                  <a:pt x="0" y="0"/>
                </a:lnTo>
                <a:close/>
              </a:path>
            </a:pathLst>
          </a:custGeom>
          <a:blipFill rotWithShape="1">
            <a:blip r:embed="rId3">
              <a:alphaModFix/>
            </a:blip>
            <a:stretch>
              <a:fillRect b="-112" l="0" r="0" t="-113"/>
            </a:stretch>
          </a:blipFill>
          <a:ln>
            <a:noFill/>
          </a:ln>
        </p:spPr>
      </p:sp>
      <p:sp>
        <p:nvSpPr>
          <p:cNvPr id="274" name="Google Shape;274;p24"/>
          <p:cNvSpPr txBox="1"/>
          <p:nvPr/>
        </p:nvSpPr>
        <p:spPr>
          <a:xfrm>
            <a:off x="3852899" y="444050"/>
            <a:ext cx="10582200" cy="1233900"/>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8017" u="sng" cap="none" strike="noStrike">
                <a:solidFill>
                  <a:srgbClr val="231F20"/>
                </a:solidFill>
                <a:latin typeface="DM Sans"/>
                <a:ea typeface="DM Sans"/>
                <a:cs typeface="DM Sans"/>
                <a:sym typeface="DM Sans"/>
              </a:rPr>
              <a:t>Zigwheels</a:t>
            </a:r>
            <a:r>
              <a:rPr b="0" i="0" lang="en-US" sz="8017" u="sng" cap="none" strike="noStrike">
                <a:solidFill>
                  <a:srgbClr val="231F20"/>
                </a:solidFill>
                <a:latin typeface="DM Sans"/>
                <a:ea typeface="DM Sans"/>
                <a:cs typeface="DM Sans"/>
                <a:sym typeface="DM Sans"/>
                <a:hlinkClick r:id="rId4">
                  <a:extLst>
                    <a:ext uri="{A12FA001-AC4F-418D-AE19-62706E023703}">
                      <ahyp:hlinkClr val="tx"/>
                    </a:ext>
                  </a:extLst>
                </a:hlinkClick>
              </a:rPr>
              <a:t> Used Cars</a:t>
            </a:r>
            <a:endParaRPr/>
          </a:p>
        </p:txBody>
      </p:sp>
      <p:sp>
        <p:nvSpPr>
          <p:cNvPr id="275" name="Google Shape;275;p24"/>
          <p:cNvSpPr txBox="1"/>
          <p:nvPr/>
        </p:nvSpPr>
        <p:spPr>
          <a:xfrm>
            <a:off x="7265496" y="2061565"/>
            <a:ext cx="3757007" cy="52728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Zigwheels Website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279" name="Shape 279"/>
        <p:cNvGrpSpPr/>
        <p:nvPr/>
      </p:nvGrpSpPr>
      <p:grpSpPr>
        <a:xfrm>
          <a:off x="0" y="0"/>
          <a:ext cx="0" cy="0"/>
          <a:chOff x="0" y="0"/>
          <a:chExt cx="0" cy="0"/>
        </a:xfrm>
      </p:grpSpPr>
      <p:sp>
        <p:nvSpPr>
          <p:cNvPr id="280" name="Google Shape;280;p25"/>
          <p:cNvSpPr txBox="1"/>
          <p:nvPr/>
        </p:nvSpPr>
        <p:spPr>
          <a:xfrm>
            <a:off x="3519601" y="763475"/>
            <a:ext cx="11248800" cy="1233900"/>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8017" u="sng" cap="none" strike="noStrike">
                <a:solidFill>
                  <a:srgbClr val="231F20"/>
                </a:solidFill>
                <a:latin typeface="DM Sans"/>
                <a:ea typeface="DM Sans"/>
                <a:cs typeface="DM Sans"/>
                <a:sym typeface="DM Sans"/>
                <a:hlinkClick r:id="rId3">
                  <a:extLst>
                    <a:ext uri="{A12FA001-AC4F-418D-AE19-62706E023703}">
                      <ahyp:hlinkClr val="tx"/>
                    </a:ext>
                  </a:extLst>
                </a:hlinkClick>
              </a:rPr>
              <a:t>Zigwheels Used Cars</a:t>
            </a:r>
            <a:endParaRPr/>
          </a:p>
        </p:txBody>
      </p:sp>
      <p:sp>
        <p:nvSpPr>
          <p:cNvPr id="281" name="Google Shape;281;p25"/>
          <p:cNvSpPr txBox="1"/>
          <p:nvPr/>
        </p:nvSpPr>
        <p:spPr>
          <a:xfrm>
            <a:off x="2593659" y="3267075"/>
            <a:ext cx="13100682" cy="5991225"/>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The data from the website are categorized by a certain price range, i.e. Under PHP100,000, above PHP40,000,000 etc. We had trouble in scraping the data from this Website due to several reasons:</a:t>
            </a:r>
            <a:endParaRPr/>
          </a:p>
          <a:p>
            <a:pPr indent="0" lvl="0" marL="0" marR="0" rtl="0" algn="just">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269874" lvl="1" marL="539749" marR="0" rtl="0" algn="just">
              <a:lnSpc>
                <a:spcPct val="138015"/>
              </a:lnSpc>
              <a:spcBef>
                <a:spcPts val="0"/>
              </a:spcBef>
              <a:spcAft>
                <a:spcPts val="0"/>
              </a:spcAft>
              <a:buClr>
                <a:srgbClr val="231F20"/>
              </a:buClr>
              <a:buSzPts val="2499"/>
              <a:buFont typeface="Arial"/>
              <a:buChar char="•"/>
            </a:pPr>
            <a:r>
              <a:rPr b="0" i="0" lang="en-US" sz="2499" u="none" cap="none" strike="noStrike">
                <a:solidFill>
                  <a:srgbClr val="231F20"/>
                </a:solidFill>
                <a:latin typeface="DM Sans"/>
                <a:ea typeface="DM Sans"/>
                <a:cs typeface="DM Sans"/>
                <a:sym typeface="DM Sans"/>
              </a:rPr>
              <a:t>In each webpage, there are initially 21 &lt;li&gt; class of car cards in which we can scrape the data from and we have to click the “View More” button in order for the other car cards to pop-up. However, with a certain price range, say PHP 1 Million - PHP 1.1 Million, there are 116 cars under that price range. Because of the “View More” button, it restricts us to from getting the 95 car data. </a:t>
            </a:r>
            <a:endParaRPr/>
          </a:p>
          <a:p>
            <a:pPr indent="-269874" lvl="1" marL="539749" marR="0" rtl="0" algn="just">
              <a:lnSpc>
                <a:spcPct val="138015"/>
              </a:lnSpc>
              <a:spcBef>
                <a:spcPts val="0"/>
              </a:spcBef>
              <a:spcAft>
                <a:spcPts val="0"/>
              </a:spcAft>
              <a:buClr>
                <a:srgbClr val="231F20"/>
              </a:buClr>
              <a:buSzPts val="2499"/>
              <a:buFont typeface="Arial"/>
              <a:buChar char="•"/>
            </a:pPr>
            <a:r>
              <a:rPr b="0" i="0" lang="en-US" sz="2499" u="none" cap="none" strike="noStrike">
                <a:solidFill>
                  <a:srgbClr val="231F20"/>
                </a:solidFill>
                <a:latin typeface="DM Sans"/>
                <a:ea typeface="DM Sans"/>
                <a:cs typeface="DM Sans"/>
                <a:sym typeface="DM Sans"/>
              </a:rPr>
              <a:t>Frequency of cars that have the same number of resale price also affects our data extraction. If there are more than 21 cars that has the same resale price, we are forced to extract the first 21 cars only in the page. </a:t>
            </a:r>
            <a:endParaRPr/>
          </a:p>
        </p:txBody>
      </p:sp>
      <p:sp>
        <p:nvSpPr>
          <p:cNvPr id="282" name="Google Shape;282;p25"/>
          <p:cNvSpPr txBox="1"/>
          <p:nvPr/>
        </p:nvSpPr>
        <p:spPr>
          <a:xfrm>
            <a:off x="8198228" y="2425790"/>
            <a:ext cx="1891544" cy="52728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Problems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286" name="Shape 286"/>
        <p:cNvGrpSpPr/>
        <p:nvPr/>
      </p:nvGrpSpPr>
      <p:grpSpPr>
        <a:xfrm>
          <a:off x="0" y="0"/>
          <a:ext cx="0" cy="0"/>
          <a:chOff x="0" y="0"/>
          <a:chExt cx="0" cy="0"/>
        </a:xfrm>
      </p:grpSpPr>
      <p:sp>
        <p:nvSpPr>
          <p:cNvPr id="287" name="Google Shape;287;p26"/>
          <p:cNvSpPr txBox="1"/>
          <p:nvPr/>
        </p:nvSpPr>
        <p:spPr>
          <a:xfrm>
            <a:off x="3677038" y="629275"/>
            <a:ext cx="11396400" cy="1233900"/>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8017" u="sng" cap="none" strike="noStrike">
                <a:solidFill>
                  <a:srgbClr val="231F20"/>
                </a:solidFill>
                <a:latin typeface="DM Sans"/>
                <a:ea typeface="DM Sans"/>
                <a:cs typeface="DM Sans"/>
                <a:sym typeface="DM Sans"/>
                <a:hlinkClick r:id="rId3">
                  <a:extLst>
                    <a:ext uri="{A12FA001-AC4F-418D-AE19-62706E023703}">
                      <ahyp:hlinkClr val="tx"/>
                    </a:ext>
                  </a:extLst>
                </a:hlinkClick>
              </a:rPr>
              <a:t>Zigwheels Used Cars</a:t>
            </a:r>
            <a:endParaRPr/>
          </a:p>
        </p:txBody>
      </p:sp>
      <p:sp>
        <p:nvSpPr>
          <p:cNvPr id="288" name="Google Shape;288;p26"/>
          <p:cNvSpPr txBox="1"/>
          <p:nvPr/>
        </p:nvSpPr>
        <p:spPr>
          <a:xfrm>
            <a:off x="2824890" y="3018457"/>
            <a:ext cx="13100700" cy="384600"/>
          </a:xfrm>
          <a:prstGeom prst="rect">
            <a:avLst/>
          </a:prstGeom>
          <a:noFill/>
          <a:ln>
            <a:noFill/>
          </a:ln>
        </p:spPr>
        <p:txBody>
          <a:bodyPr anchorCtr="0" anchor="t" bIns="0" lIns="0" spcFirstLastPara="1" rIns="0" wrap="square" tIns="0">
            <a:spAutoFit/>
          </a:bodyPr>
          <a:lstStyle/>
          <a:p>
            <a:pPr indent="-269874" lvl="1" marL="539749" marR="0" rtl="0" algn="just">
              <a:lnSpc>
                <a:spcPct val="138015"/>
              </a:lnSpc>
              <a:spcBef>
                <a:spcPts val="0"/>
              </a:spcBef>
              <a:spcAft>
                <a:spcPts val="0"/>
              </a:spcAft>
              <a:buClr>
                <a:srgbClr val="231F20"/>
              </a:buClr>
              <a:buSzPts val="2499"/>
              <a:buFont typeface="DM Sans"/>
              <a:buAutoNum type="arabicPeriod"/>
            </a:pPr>
            <a:r>
              <a:rPr b="0" i="0" lang="en-US" sz="2499" u="none" cap="none" strike="noStrike">
                <a:solidFill>
                  <a:srgbClr val="231F20"/>
                </a:solidFill>
                <a:latin typeface="DM Sans"/>
                <a:ea typeface="DM Sans"/>
                <a:cs typeface="DM Sans"/>
                <a:sym typeface="DM Sans"/>
              </a:rPr>
              <a:t>“View More” Button</a:t>
            </a:r>
            <a:endParaRPr/>
          </a:p>
        </p:txBody>
      </p:sp>
      <p:sp>
        <p:nvSpPr>
          <p:cNvPr id="289" name="Google Shape;289;p26"/>
          <p:cNvSpPr txBox="1"/>
          <p:nvPr/>
        </p:nvSpPr>
        <p:spPr>
          <a:xfrm>
            <a:off x="7843595" y="2177263"/>
            <a:ext cx="3063300" cy="52710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Solutions</a:t>
            </a:r>
            <a:endParaRPr/>
          </a:p>
        </p:txBody>
      </p:sp>
      <p:sp>
        <p:nvSpPr>
          <p:cNvPr id="290" name="Google Shape;290;p26"/>
          <p:cNvSpPr txBox="1"/>
          <p:nvPr/>
        </p:nvSpPr>
        <p:spPr>
          <a:xfrm>
            <a:off x="2362428" y="3751882"/>
            <a:ext cx="13563000" cy="5693400"/>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We overcame this problem by implementing Selenium in the code. We learned it through this YouTube tutorial:</a:t>
            </a:r>
            <a:endParaRPr/>
          </a:p>
          <a:p>
            <a:pPr indent="0" lvl="0" marL="0" marR="0" rtl="0" algn="just">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ctr">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https://www.youtube.com/watch?v=Dt66BsSlIgM</a:t>
            </a:r>
            <a:endParaRPr/>
          </a:p>
          <a:p>
            <a:pPr indent="0" lvl="0" marL="0" marR="0" rtl="0" algn="just">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 For the Action class and other debugging in the code was solved by simply searching on the internet - specifically the ones posted in stackoverflow.com/. However, when we implemented this method, it seemed that the View More button isn’t a button class and always produced an error in which it says that another button or class is receiving the clicks instead of the View More. We didn’t get to solve this issue but upon further research, we assume that it has something to do with hidden elements or wrapper classes.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294" name="Shape 294"/>
        <p:cNvGrpSpPr/>
        <p:nvPr/>
      </p:nvGrpSpPr>
      <p:grpSpPr>
        <a:xfrm>
          <a:off x="0" y="0"/>
          <a:ext cx="0" cy="0"/>
          <a:chOff x="0" y="0"/>
          <a:chExt cx="0" cy="0"/>
        </a:xfrm>
      </p:grpSpPr>
      <p:sp>
        <p:nvSpPr>
          <p:cNvPr id="295" name="Google Shape;295;p27"/>
          <p:cNvSpPr/>
          <p:nvPr/>
        </p:nvSpPr>
        <p:spPr>
          <a:xfrm>
            <a:off x="3131534" y="2870799"/>
            <a:ext cx="12024932" cy="6896547"/>
          </a:xfrm>
          <a:custGeom>
            <a:rect b="b" l="l" r="r" t="t"/>
            <a:pathLst>
              <a:path extrusionOk="0" h="6896547" w="12024932">
                <a:moveTo>
                  <a:pt x="0" y="0"/>
                </a:moveTo>
                <a:lnTo>
                  <a:pt x="12024932" y="0"/>
                </a:lnTo>
                <a:lnTo>
                  <a:pt x="12024932" y="6896547"/>
                </a:lnTo>
                <a:lnTo>
                  <a:pt x="0" y="6896547"/>
                </a:lnTo>
                <a:lnTo>
                  <a:pt x="0" y="0"/>
                </a:lnTo>
                <a:close/>
              </a:path>
            </a:pathLst>
          </a:custGeom>
          <a:blipFill rotWithShape="1">
            <a:blip r:embed="rId3">
              <a:alphaModFix/>
            </a:blip>
            <a:stretch>
              <a:fillRect b="-27816" l="-46445" r="-21859" t="-38639"/>
            </a:stretch>
          </a:blipFill>
          <a:ln>
            <a:noFill/>
          </a:ln>
        </p:spPr>
      </p:sp>
      <p:sp>
        <p:nvSpPr>
          <p:cNvPr id="296" name="Google Shape;296;p27"/>
          <p:cNvSpPr/>
          <p:nvPr/>
        </p:nvSpPr>
        <p:spPr>
          <a:xfrm>
            <a:off x="8077994" y="8195136"/>
            <a:ext cx="2189162" cy="1072689"/>
          </a:xfrm>
          <a:custGeom>
            <a:rect b="b" l="l" r="r" t="t"/>
            <a:pathLst>
              <a:path extrusionOk="0" h="1072689" w="2189162">
                <a:moveTo>
                  <a:pt x="0" y="0"/>
                </a:moveTo>
                <a:lnTo>
                  <a:pt x="2189162" y="0"/>
                </a:lnTo>
                <a:lnTo>
                  <a:pt x="2189162" y="1072689"/>
                </a:lnTo>
                <a:lnTo>
                  <a:pt x="0" y="1072689"/>
                </a:lnTo>
                <a:lnTo>
                  <a:pt x="0" y="0"/>
                </a:lnTo>
                <a:close/>
              </a:path>
            </a:pathLst>
          </a:custGeom>
          <a:blipFill rotWithShape="1">
            <a:blip r:embed="rId4">
              <a:alphaModFix/>
            </a:blip>
            <a:stretch>
              <a:fillRect b="0" l="0" r="0" t="0"/>
            </a:stretch>
          </a:blipFill>
          <a:ln>
            <a:noFill/>
          </a:ln>
        </p:spPr>
      </p:sp>
      <p:sp>
        <p:nvSpPr>
          <p:cNvPr id="297" name="Google Shape;297;p27"/>
          <p:cNvSpPr txBox="1"/>
          <p:nvPr/>
        </p:nvSpPr>
        <p:spPr>
          <a:xfrm>
            <a:off x="3652049" y="495425"/>
            <a:ext cx="10983900" cy="1233900"/>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8017" u="sng" cap="none" strike="noStrike">
                <a:solidFill>
                  <a:srgbClr val="231F20"/>
                </a:solidFill>
                <a:latin typeface="DM Sans"/>
                <a:ea typeface="DM Sans"/>
                <a:cs typeface="DM Sans"/>
                <a:sym typeface="DM Sans"/>
              </a:rPr>
              <a:t>Zigwheels</a:t>
            </a:r>
            <a:r>
              <a:rPr b="0" i="0" lang="en-US" sz="8017" u="sng" cap="none" strike="noStrike">
                <a:solidFill>
                  <a:srgbClr val="231F20"/>
                </a:solidFill>
                <a:latin typeface="DM Sans"/>
                <a:ea typeface="DM Sans"/>
                <a:cs typeface="DM Sans"/>
                <a:sym typeface="DM Sans"/>
                <a:hlinkClick r:id="rId5">
                  <a:extLst>
                    <a:ext uri="{A12FA001-AC4F-418D-AE19-62706E023703}">
                      <ahyp:hlinkClr val="tx"/>
                    </a:ext>
                  </a:extLst>
                </a:hlinkClick>
              </a:rPr>
              <a:t> Used Cars</a:t>
            </a:r>
            <a:endParaRPr/>
          </a:p>
        </p:txBody>
      </p:sp>
      <p:sp>
        <p:nvSpPr>
          <p:cNvPr id="298" name="Google Shape;298;p27"/>
          <p:cNvSpPr txBox="1"/>
          <p:nvPr/>
        </p:nvSpPr>
        <p:spPr>
          <a:xfrm>
            <a:off x="7350984" y="2036424"/>
            <a:ext cx="3586032" cy="52728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View More Button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02" name="Shape 302"/>
        <p:cNvGrpSpPr/>
        <p:nvPr/>
      </p:nvGrpSpPr>
      <p:grpSpPr>
        <a:xfrm>
          <a:off x="0" y="0"/>
          <a:ext cx="0" cy="0"/>
          <a:chOff x="0" y="0"/>
          <a:chExt cx="0" cy="0"/>
        </a:xfrm>
      </p:grpSpPr>
      <p:sp>
        <p:nvSpPr>
          <p:cNvPr id="303" name="Google Shape;303;p28"/>
          <p:cNvSpPr txBox="1"/>
          <p:nvPr/>
        </p:nvSpPr>
        <p:spPr>
          <a:xfrm>
            <a:off x="3795225" y="1007375"/>
            <a:ext cx="11160000" cy="1233900"/>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8017" u="sng" cap="none" strike="noStrike">
                <a:solidFill>
                  <a:srgbClr val="231F20"/>
                </a:solidFill>
                <a:latin typeface="DM Sans"/>
                <a:ea typeface="DM Sans"/>
                <a:cs typeface="DM Sans"/>
                <a:sym typeface="DM Sans"/>
                <a:hlinkClick r:id="rId3">
                  <a:extLst>
                    <a:ext uri="{A12FA001-AC4F-418D-AE19-62706E023703}">
                      <ahyp:hlinkClr val="tx"/>
                    </a:ext>
                  </a:extLst>
                </a:hlinkClick>
              </a:rPr>
              <a:t>Zigwheels Used Cars</a:t>
            </a:r>
            <a:endParaRPr/>
          </a:p>
        </p:txBody>
      </p:sp>
      <p:sp>
        <p:nvSpPr>
          <p:cNvPr id="304" name="Google Shape;304;p28"/>
          <p:cNvSpPr txBox="1"/>
          <p:nvPr/>
        </p:nvSpPr>
        <p:spPr>
          <a:xfrm>
            <a:off x="2824890" y="3345870"/>
            <a:ext cx="13100700" cy="384600"/>
          </a:xfrm>
          <a:prstGeom prst="rect">
            <a:avLst/>
          </a:prstGeom>
          <a:noFill/>
          <a:ln>
            <a:noFill/>
          </a:ln>
        </p:spPr>
        <p:txBody>
          <a:bodyPr anchorCtr="0" anchor="t" bIns="0" lIns="0" spcFirstLastPara="1" rIns="0" wrap="square" tIns="0">
            <a:spAutoFit/>
          </a:bodyPr>
          <a:lstStyle/>
          <a:p>
            <a:pPr indent="-269874" lvl="1" marL="539749" marR="0" rtl="0" algn="just">
              <a:lnSpc>
                <a:spcPct val="138015"/>
              </a:lnSpc>
              <a:spcBef>
                <a:spcPts val="0"/>
              </a:spcBef>
              <a:spcAft>
                <a:spcPts val="0"/>
              </a:spcAft>
              <a:buClr>
                <a:srgbClr val="231F20"/>
              </a:buClr>
              <a:buSzPts val="2499"/>
              <a:buFont typeface="DM Sans"/>
              <a:buAutoNum type="arabicPeriod"/>
            </a:pPr>
            <a:r>
              <a:rPr b="0" i="0" lang="en-US" sz="2499" u="none" cap="none" strike="noStrike">
                <a:solidFill>
                  <a:srgbClr val="231F20"/>
                </a:solidFill>
                <a:latin typeface="DM Sans"/>
                <a:ea typeface="DM Sans"/>
                <a:cs typeface="DM Sans"/>
                <a:sym typeface="DM Sans"/>
              </a:rPr>
              <a:t>Alternative Solution for “View More” Button</a:t>
            </a:r>
            <a:endParaRPr/>
          </a:p>
        </p:txBody>
      </p:sp>
      <p:sp>
        <p:nvSpPr>
          <p:cNvPr id="305" name="Google Shape;305;p28"/>
          <p:cNvSpPr txBox="1"/>
          <p:nvPr/>
        </p:nvSpPr>
        <p:spPr>
          <a:xfrm>
            <a:off x="8189791" y="2453750"/>
            <a:ext cx="2370900" cy="52710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Solutions</a:t>
            </a:r>
            <a:endParaRPr/>
          </a:p>
        </p:txBody>
      </p:sp>
      <p:sp>
        <p:nvSpPr>
          <p:cNvPr id="306" name="Google Shape;306;p28"/>
          <p:cNvSpPr txBox="1"/>
          <p:nvPr/>
        </p:nvSpPr>
        <p:spPr>
          <a:xfrm>
            <a:off x="2362416" y="4129995"/>
            <a:ext cx="13563000" cy="4631700"/>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We realized that, we can manually adjust the resale price range in zigwheels by applying this format in the URL:</a:t>
            </a:r>
            <a:endParaRPr/>
          </a:p>
          <a:p>
            <a:pPr indent="0" lvl="0" marL="0" marR="0" rtl="0" algn="ctr">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https://www.zigwheels.ph/used-cars?p=</a:t>
            </a:r>
            <a:r>
              <a:rPr b="1" i="0" lang="en-US" sz="2499" u="none" cap="none" strike="noStrike">
                <a:solidFill>
                  <a:srgbClr val="231F20"/>
                </a:solidFill>
                <a:latin typeface="DM Sans"/>
                <a:ea typeface="DM Sans"/>
                <a:cs typeface="DM Sans"/>
                <a:sym typeface="DM Sans"/>
              </a:rPr>
              <a:t>1000001-1100000</a:t>
            </a:r>
            <a:endParaRPr/>
          </a:p>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Where, 1000001 is the lower bound and 1100000 is the upper bound of the price range. After this, we will sort the car prices from low to high using Selenium and Action class for clicking the Relevance -&gt; Price Low to High buttons. From there, we extract 21 car data at a time and get the price of the last car extracted to set as the new lower bound for the webpage URL. In this way, we were able to maximize the number of data we could extract while minimizing the duplicates during the webscraping process.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10" name="Shape 310"/>
        <p:cNvGrpSpPr/>
        <p:nvPr/>
      </p:nvGrpSpPr>
      <p:grpSpPr>
        <a:xfrm>
          <a:off x="0" y="0"/>
          <a:ext cx="0" cy="0"/>
          <a:chOff x="0" y="0"/>
          <a:chExt cx="0" cy="0"/>
        </a:xfrm>
      </p:grpSpPr>
      <p:sp>
        <p:nvSpPr>
          <p:cNvPr id="311" name="Google Shape;311;p29"/>
          <p:cNvSpPr/>
          <p:nvPr/>
        </p:nvSpPr>
        <p:spPr>
          <a:xfrm>
            <a:off x="2919367" y="2868504"/>
            <a:ext cx="12449266" cy="6606541"/>
          </a:xfrm>
          <a:custGeom>
            <a:rect b="b" l="l" r="r" t="t"/>
            <a:pathLst>
              <a:path extrusionOk="0" h="6606541" w="12449266">
                <a:moveTo>
                  <a:pt x="0" y="0"/>
                </a:moveTo>
                <a:lnTo>
                  <a:pt x="12449266" y="0"/>
                </a:lnTo>
                <a:lnTo>
                  <a:pt x="12449266" y="6606540"/>
                </a:lnTo>
                <a:lnTo>
                  <a:pt x="0" y="6606540"/>
                </a:lnTo>
                <a:lnTo>
                  <a:pt x="0" y="0"/>
                </a:lnTo>
                <a:close/>
              </a:path>
            </a:pathLst>
          </a:custGeom>
          <a:blipFill rotWithShape="1">
            <a:blip r:embed="rId3">
              <a:alphaModFix/>
            </a:blip>
            <a:stretch>
              <a:fillRect b="-51063" l="-34978" r="0" t="-6312"/>
            </a:stretch>
          </a:blipFill>
          <a:ln>
            <a:noFill/>
          </a:ln>
        </p:spPr>
      </p:sp>
      <p:sp>
        <p:nvSpPr>
          <p:cNvPr id="312" name="Google Shape;312;p29"/>
          <p:cNvSpPr/>
          <p:nvPr/>
        </p:nvSpPr>
        <p:spPr>
          <a:xfrm>
            <a:off x="13027818" y="3981669"/>
            <a:ext cx="1801637" cy="882802"/>
          </a:xfrm>
          <a:custGeom>
            <a:rect b="b" l="l" r="r" t="t"/>
            <a:pathLst>
              <a:path extrusionOk="0" h="882802" w="1801637">
                <a:moveTo>
                  <a:pt x="0" y="0"/>
                </a:moveTo>
                <a:lnTo>
                  <a:pt x="1801636" y="0"/>
                </a:lnTo>
                <a:lnTo>
                  <a:pt x="1801636" y="882802"/>
                </a:lnTo>
                <a:lnTo>
                  <a:pt x="0" y="882802"/>
                </a:lnTo>
                <a:lnTo>
                  <a:pt x="0" y="0"/>
                </a:lnTo>
                <a:close/>
              </a:path>
            </a:pathLst>
          </a:custGeom>
          <a:blipFill rotWithShape="1">
            <a:blip r:embed="rId4">
              <a:alphaModFix/>
            </a:blip>
            <a:stretch>
              <a:fillRect b="0" l="0" r="0" t="0"/>
            </a:stretch>
          </a:blipFill>
          <a:ln>
            <a:noFill/>
          </a:ln>
        </p:spPr>
      </p:sp>
      <p:sp>
        <p:nvSpPr>
          <p:cNvPr id="313" name="Google Shape;313;p29"/>
          <p:cNvSpPr txBox="1"/>
          <p:nvPr/>
        </p:nvSpPr>
        <p:spPr>
          <a:xfrm>
            <a:off x="3438148" y="497725"/>
            <a:ext cx="11411700" cy="1233900"/>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8017" u="sng" cap="none" strike="noStrike">
                <a:solidFill>
                  <a:srgbClr val="231F20"/>
                </a:solidFill>
                <a:latin typeface="DM Sans"/>
                <a:ea typeface="DM Sans"/>
                <a:cs typeface="DM Sans"/>
                <a:sym typeface="DM Sans"/>
              </a:rPr>
              <a:t>Zigwheels</a:t>
            </a:r>
            <a:r>
              <a:rPr b="0" i="0" lang="en-US" sz="8017" u="sng" cap="none" strike="noStrike">
                <a:solidFill>
                  <a:srgbClr val="231F20"/>
                </a:solidFill>
                <a:latin typeface="DM Sans"/>
                <a:ea typeface="DM Sans"/>
                <a:cs typeface="DM Sans"/>
                <a:sym typeface="DM Sans"/>
                <a:hlinkClick r:id="rId5">
                  <a:extLst>
                    <a:ext uri="{A12FA001-AC4F-418D-AE19-62706E023703}">
                      <ahyp:hlinkClr val="tx"/>
                    </a:ext>
                  </a:extLst>
                </a:hlinkClick>
              </a:rPr>
              <a:t> Used Cars</a:t>
            </a:r>
            <a:endParaRPr/>
          </a:p>
        </p:txBody>
      </p:sp>
      <p:sp>
        <p:nvSpPr>
          <p:cNvPr id="314" name="Google Shape;314;p29"/>
          <p:cNvSpPr txBox="1"/>
          <p:nvPr/>
        </p:nvSpPr>
        <p:spPr>
          <a:xfrm>
            <a:off x="6582299" y="1731625"/>
            <a:ext cx="5123400" cy="52710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Sorting Method</a:t>
            </a:r>
            <a:endParaRPr/>
          </a:p>
        </p:txBody>
      </p:sp>
      <p:sp>
        <p:nvSpPr>
          <p:cNvPr id="315" name="Google Shape;315;p29"/>
          <p:cNvSpPr/>
          <p:nvPr/>
        </p:nvSpPr>
        <p:spPr>
          <a:xfrm>
            <a:off x="12079507" y="4991100"/>
            <a:ext cx="1858654" cy="910740"/>
          </a:xfrm>
          <a:custGeom>
            <a:rect b="b" l="l" r="r" t="t"/>
            <a:pathLst>
              <a:path extrusionOk="0" h="910740" w="1858654">
                <a:moveTo>
                  <a:pt x="0" y="0"/>
                </a:moveTo>
                <a:lnTo>
                  <a:pt x="1858654" y="0"/>
                </a:lnTo>
                <a:lnTo>
                  <a:pt x="1858654" y="910740"/>
                </a:lnTo>
                <a:lnTo>
                  <a:pt x="0" y="910740"/>
                </a:lnTo>
                <a:lnTo>
                  <a:pt x="0" y="0"/>
                </a:lnTo>
                <a:close/>
              </a:path>
            </a:pathLst>
          </a:custGeom>
          <a:blipFill rotWithShape="1">
            <a:blip r:embed="rId4">
              <a:alphaModFix/>
            </a:blip>
            <a:stretch>
              <a:fillRect b="0" l="0" r="0" t="0"/>
            </a:stretch>
          </a:blipFill>
          <a:ln>
            <a:noFill/>
          </a:ln>
        </p:spPr>
      </p:sp>
      <p:sp>
        <p:nvSpPr>
          <p:cNvPr id="316" name="Google Shape;316;p29"/>
          <p:cNvSpPr txBox="1"/>
          <p:nvPr/>
        </p:nvSpPr>
        <p:spPr>
          <a:xfrm>
            <a:off x="12713556" y="4154667"/>
            <a:ext cx="131467" cy="52728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1</a:t>
            </a:r>
            <a:endParaRPr/>
          </a:p>
        </p:txBody>
      </p:sp>
      <p:sp>
        <p:nvSpPr>
          <p:cNvPr id="317" name="Google Shape;317;p29"/>
          <p:cNvSpPr txBox="1"/>
          <p:nvPr/>
        </p:nvSpPr>
        <p:spPr>
          <a:xfrm>
            <a:off x="14018716" y="5178068"/>
            <a:ext cx="364264" cy="52728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2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100" name="Shape 100"/>
        <p:cNvGrpSpPr/>
        <p:nvPr/>
      </p:nvGrpSpPr>
      <p:grpSpPr>
        <a:xfrm>
          <a:off x="0" y="0"/>
          <a:ext cx="0" cy="0"/>
          <a:chOff x="0" y="0"/>
          <a:chExt cx="0" cy="0"/>
        </a:xfrm>
      </p:grpSpPr>
      <p:sp>
        <p:nvSpPr>
          <p:cNvPr id="101" name="Google Shape;101;p3"/>
          <p:cNvSpPr txBox="1"/>
          <p:nvPr/>
        </p:nvSpPr>
        <p:spPr>
          <a:xfrm>
            <a:off x="5214759" y="378185"/>
            <a:ext cx="7858500" cy="1233900"/>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8017" u="sng" cap="none" strike="noStrike">
                <a:solidFill>
                  <a:srgbClr val="231F20"/>
                </a:solidFill>
                <a:latin typeface="DM Sans"/>
                <a:ea typeface="DM Sans"/>
                <a:cs typeface="DM Sans"/>
                <a:sym typeface="DM Sans"/>
                <a:hlinkClick r:id="rId3">
                  <a:extLst>
                    <a:ext uri="{A12FA001-AC4F-418D-AE19-62706E023703}">
                      <ahyp:hlinkClr val="tx"/>
                    </a:ext>
                  </a:extLst>
                </a:hlinkClick>
              </a:rPr>
              <a:t>Used Car</a:t>
            </a:r>
            <a:r>
              <a:rPr b="0" i="0" lang="en-US" sz="8017" u="sng" cap="none" strike="noStrike">
                <a:solidFill>
                  <a:srgbClr val="231F20"/>
                </a:solidFill>
                <a:latin typeface="DM Sans"/>
                <a:ea typeface="DM Sans"/>
                <a:cs typeface="DM Sans"/>
                <a:sym typeface="DM Sans"/>
              </a:rPr>
              <a:t> Market</a:t>
            </a:r>
            <a:endParaRPr u="sng"/>
          </a:p>
        </p:txBody>
      </p:sp>
      <p:sp>
        <p:nvSpPr>
          <p:cNvPr id="102" name="Google Shape;102;p3"/>
          <p:cNvSpPr txBox="1"/>
          <p:nvPr/>
        </p:nvSpPr>
        <p:spPr>
          <a:xfrm>
            <a:off x="2593659" y="2079325"/>
            <a:ext cx="13100700" cy="7286100"/>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The often expensive prices of brand new cars - generally resulting in most consumers being unable to afford them - have resulted in a fairly lucrative second-hand car market in the Philippines. However, due to the many factors involved, attempting to determine the value of a given second-hand car is a nontrivial task, making things like sale forecasts, good purchasing and pricing decisions for such cars difficult for business owners.</a:t>
            </a:r>
            <a:endParaRPr/>
          </a:p>
          <a:p>
            <a:pPr indent="0" lvl="0" marL="0" marR="0" rtl="0" algn="just">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Another concern in the second hand car industry is the prioritization of different characteristics of vehicles in purchases, repairs, and advertising. Due to the swathe of relevant factors involved, the relative preferences of consumers tend to be obscured under possibly irrelevant data.</a:t>
            </a:r>
            <a:endParaRPr/>
          </a:p>
          <a:p>
            <a:pPr indent="0" lvl="0" marL="0" marR="0" rtl="0" algn="just">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The following dataset may be able to assist in accomplishing the above mentioned nontrivial tasks.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21" name="Shape 321"/>
        <p:cNvGrpSpPr/>
        <p:nvPr/>
      </p:nvGrpSpPr>
      <p:grpSpPr>
        <a:xfrm>
          <a:off x="0" y="0"/>
          <a:ext cx="0" cy="0"/>
          <a:chOff x="0" y="0"/>
          <a:chExt cx="0" cy="0"/>
        </a:xfrm>
      </p:grpSpPr>
      <p:sp>
        <p:nvSpPr>
          <p:cNvPr id="322" name="Google Shape;322;p30"/>
          <p:cNvSpPr txBox="1"/>
          <p:nvPr/>
        </p:nvSpPr>
        <p:spPr>
          <a:xfrm>
            <a:off x="3672449" y="398550"/>
            <a:ext cx="10943100" cy="1233900"/>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8017" u="sng" cap="none" strike="noStrike">
                <a:solidFill>
                  <a:srgbClr val="231F20"/>
                </a:solidFill>
                <a:latin typeface="DM Sans"/>
                <a:ea typeface="DM Sans"/>
                <a:cs typeface="DM Sans"/>
                <a:sym typeface="DM Sans"/>
              </a:rPr>
              <a:t>Zigwheels</a:t>
            </a:r>
            <a:r>
              <a:rPr b="0" i="0" lang="en-US" sz="8017" u="sng" cap="none" strike="noStrike">
                <a:solidFill>
                  <a:srgbClr val="231F20"/>
                </a:solidFill>
                <a:latin typeface="DM Sans"/>
                <a:ea typeface="DM Sans"/>
                <a:cs typeface="DM Sans"/>
                <a:sym typeface="DM Sans"/>
                <a:hlinkClick r:id="rId3">
                  <a:extLst>
                    <a:ext uri="{A12FA001-AC4F-418D-AE19-62706E023703}">
                      <ahyp:hlinkClr val="tx"/>
                    </a:ext>
                  </a:extLst>
                </a:hlinkClick>
              </a:rPr>
              <a:t> Used Cars</a:t>
            </a:r>
            <a:endParaRPr/>
          </a:p>
        </p:txBody>
      </p:sp>
      <p:sp>
        <p:nvSpPr>
          <p:cNvPr id="323" name="Google Shape;323;p30"/>
          <p:cNvSpPr txBox="1"/>
          <p:nvPr/>
        </p:nvSpPr>
        <p:spPr>
          <a:xfrm>
            <a:off x="6926999" y="2265853"/>
            <a:ext cx="4434000" cy="52710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Web Scraped Dataset</a:t>
            </a:r>
            <a:endParaRPr/>
          </a:p>
        </p:txBody>
      </p:sp>
      <p:sp>
        <p:nvSpPr>
          <p:cNvPr id="324" name="Google Shape;324;p30"/>
          <p:cNvSpPr txBox="1"/>
          <p:nvPr/>
        </p:nvSpPr>
        <p:spPr>
          <a:xfrm>
            <a:off x="5786562" y="8213265"/>
            <a:ext cx="6714875" cy="1045035"/>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See zigwheelsWebScraping.ipynb</a:t>
            </a:r>
            <a:endParaRPr/>
          </a:p>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for the codes.</a:t>
            </a:r>
            <a:endParaRPr/>
          </a:p>
        </p:txBody>
      </p:sp>
      <p:sp>
        <p:nvSpPr>
          <p:cNvPr id="325" name="Google Shape;325;p30"/>
          <p:cNvSpPr/>
          <p:nvPr/>
        </p:nvSpPr>
        <p:spPr>
          <a:xfrm>
            <a:off x="1028700" y="3426358"/>
            <a:ext cx="16230600" cy="4370188"/>
          </a:xfrm>
          <a:custGeom>
            <a:rect b="b" l="l" r="r" t="t"/>
            <a:pathLst>
              <a:path extrusionOk="0" h="4370188" w="16230600">
                <a:moveTo>
                  <a:pt x="0" y="0"/>
                </a:moveTo>
                <a:lnTo>
                  <a:pt x="16230600" y="0"/>
                </a:lnTo>
                <a:lnTo>
                  <a:pt x="16230600" y="4370188"/>
                </a:lnTo>
                <a:lnTo>
                  <a:pt x="0" y="437018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29" name="Shape 329"/>
        <p:cNvGrpSpPr/>
        <p:nvPr/>
      </p:nvGrpSpPr>
      <p:grpSpPr>
        <a:xfrm>
          <a:off x="0" y="0"/>
          <a:ext cx="0" cy="0"/>
          <a:chOff x="0" y="0"/>
          <a:chExt cx="0" cy="0"/>
        </a:xfrm>
      </p:grpSpPr>
      <p:grpSp>
        <p:nvGrpSpPr>
          <p:cNvPr id="330" name="Google Shape;330;p31"/>
          <p:cNvGrpSpPr/>
          <p:nvPr/>
        </p:nvGrpSpPr>
        <p:grpSpPr>
          <a:xfrm>
            <a:off x="2177075" y="3860200"/>
            <a:ext cx="7388215" cy="3227279"/>
            <a:chOff x="0" y="-19050"/>
            <a:chExt cx="2209857" cy="926261"/>
          </a:xfrm>
        </p:grpSpPr>
        <p:sp>
          <p:nvSpPr>
            <p:cNvPr id="331" name="Google Shape;331;p31"/>
            <p:cNvSpPr/>
            <p:nvPr/>
          </p:nvSpPr>
          <p:spPr>
            <a:xfrm>
              <a:off x="0" y="0"/>
              <a:ext cx="2209857" cy="907211"/>
            </a:xfrm>
            <a:custGeom>
              <a:rect b="b" l="l" r="r" t="t"/>
              <a:pathLst>
                <a:path extrusionOk="0" h="907211" w="2209857">
                  <a:moveTo>
                    <a:pt x="0" y="0"/>
                  </a:moveTo>
                  <a:lnTo>
                    <a:pt x="2209857" y="0"/>
                  </a:lnTo>
                  <a:lnTo>
                    <a:pt x="2209857" y="907211"/>
                  </a:lnTo>
                  <a:lnTo>
                    <a:pt x="0" y="907211"/>
                  </a:lnTo>
                  <a:close/>
                </a:path>
              </a:pathLst>
            </a:custGeom>
            <a:solidFill>
              <a:srgbClr val="CCCCCC"/>
            </a:solidFill>
            <a:ln>
              <a:noFill/>
            </a:ln>
          </p:spPr>
        </p:sp>
        <p:sp>
          <p:nvSpPr>
            <p:cNvPr id="332" name="Google Shape;332;p31"/>
            <p:cNvSpPr txBox="1"/>
            <p:nvPr/>
          </p:nvSpPr>
          <p:spPr>
            <a:xfrm>
              <a:off x="0" y="-19050"/>
              <a:ext cx="2209857" cy="926261"/>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3" name="Google Shape;333;p31"/>
          <p:cNvSpPr txBox="1"/>
          <p:nvPr/>
        </p:nvSpPr>
        <p:spPr>
          <a:xfrm>
            <a:off x="1028700" y="3123287"/>
            <a:ext cx="9373819" cy="2371145"/>
          </a:xfrm>
          <a:prstGeom prst="rect">
            <a:avLst/>
          </a:prstGeom>
          <a:noFill/>
          <a:ln>
            <a:noFill/>
          </a:ln>
        </p:spPr>
        <p:txBody>
          <a:bodyPr anchorCtr="0" anchor="t" bIns="0" lIns="0" spcFirstLastPara="1" rIns="0" wrap="square" tIns="0">
            <a:spAutoFit/>
          </a:bodyPr>
          <a:lstStyle/>
          <a:p>
            <a:pPr indent="0" lvl="0" marL="0" marR="0" rtl="0" algn="ctr">
              <a:lnSpc>
                <a:spcPct val="137990"/>
              </a:lnSpc>
              <a:spcBef>
                <a:spcPts val="0"/>
              </a:spcBef>
              <a:spcAft>
                <a:spcPts val="0"/>
              </a:spcAft>
              <a:buNone/>
            </a:pPr>
            <a:r>
              <a:rPr b="1" i="0" lang="en-US" sz="4588" u="none" cap="none" strike="noStrike">
                <a:solidFill>
                  <a:srgbClr val="231F20"/>
                </a:solidFill>
                <a:latin typeface="Oswald"/>
                <a:ea typeface="Oswald"/>
                <a:cs typeface="Oswald"/>
                <a:sym typeface="Oswald"/>
              </a:rPr>
              <a:t>A. PRIMARY DATASETS </a:t>
            </a:r>
            <a:endParaRPr/>
          </a:p>
          <a:p>
            <a:pPr indent="0" lvl="0" marL="0" marR="0" rtl="0" algn="ctr">
              <a:lnSpc>
                <a:spcPct val="137990"/>
              </a:lnSpc>
              <a:spcBef>
                <a:spcPts val="0"/>
              </a:spcBef>
              <a:spcAft>
                <a:spcPts val="0"/>
              </a:spcAft>
              <a:buNone/>
            </a:pPr>
            <a:r>
              <a:t/>
            </a:r>
            <a:endParaRPr b="1" i="0" sz="4588" u="none" cap="none" strike="noStrike">
              <a:solidFill>
                <a:srgbClr val="231F20"/>
              </a:solidFill>
              <a:latin typeface="Oswald"/>
              <a:ea typeface="Oswald"/>
              <a:cs typeface="Oswald"/>
              <a:sym typeface="Oswald"/>
            </a:endParaRPr>
          </a:p>
          <a:p>
            <a:pPr indent="0" lvl="0" marL="0" marR="0" rtl="0" algn="ctr">
              <a:lnSpc>
                <a:spcPct val="137990"/>
              </a:lnSpc>
              <a:spcBef>
                <a:spcPts val="0"/>
              </a:spcBef>
              <a:spcAft>
                <a:spcPts val="0"/>
              </a:spcAft>
              <a:buNone/>
            </a:pPr>
            <a:r>
              <a:t/>
            </a:r>
            <a:endParaRPr b="1" i="0" sz="4588" u="none" cap="none" strike="noStrike">
              <a:solidFill>
                <a:srgbClr val="231F20"/>
              </a:solidFill>
              <a:latin typeface="Oswald"/>
              <a:ea typeface="Oswald"/>
              <a:cs typeface="Oswald"/>
              <a:sym typeface="Oswald"/>
            </a:endParaRPr>
          </a:p>
        </p:txBody>
      </p:sp>
      <p:cxnSp>
        <p:nvCxnSpPr>
          <p:cNvPr id="334" name="Google Shape;334;p31"/>
          <p:cNvCxnSpPr/>
          <p:nvPr/>
        </p:nvCxnSpPr>
        <p:spPr>
          <a:xfrm>
            <a:off x="9558260" y="4333770"/>
            <a:ext cx="3407143" cy="1257166"/>
          </a:xfrm>
          <a:prstGeom prst="straightConnector1">
            <a:avLst/>
          </a:prstGeom>
          <a:noFill/>
          <a:ln cap="flat" cmpd="sng" w="38100">
            <a:solidFill>
              <a:srgbClr val="000000"/>
            </a:solidFill>
            <a:prstDash val="solid"/>
            <a:round/>
            <a:headEnd len="sm" w="sm" type="none"/>
            <a:tailEnd len="med" w="med" type="stealth"/>
          </a:ln>
        </p:spPr>
      </p:cxnSp>
      <p:grpSp>
        <p:nvGrpSpPr>
          <p:cNvPr id="335" name="Google Shape;335;p31"/>
          <p:cNvGrpSpPr/>
          <p:nvPr/>
        </p:nvGrpSpPr>
        <p:grpSpPr>
          <a:xfrm>
            <a:off x="12965403" y="4975724"/>
            <a:ext cx="3863021" cy="1164049"/>
            <a:chOff x="0" y="-19050"/>
            <a:chExt cx="1108711" cy="334089"/>
          </a:xfrm>
        </p:grpSpPr>
        <p:sp>
          <p:nvSpPr>
            <p:cNvPr id="336" name="Google Shape;336;p31"/>
            <p:cNvSpPr/>
            <p:nvPr/>
          </p:nvSpPr>
          <p:spPr>
            <a:xfrm>
              <a:off x="0" y="0"/>
              <a:ext cx="1108711" cy="315039"/>
            </a:xfrm>
            <a:custGeom>
              <a:rect b="b" l="l" r="r" t="t"/>
              <a:pathLst>
                <a:path extrusionOk="0" h="315039" w="1108711">
                  <a:moveTo>
                    <a:pt x="0" y="0"/>
                  </a:moveTo>
                  <a:lnTo>
                    <a:pt x="1108711" y="0"/>
                  </a:lnTo>
                  <a:lnTo>
                    <a:pt x="1108711" y="315039"/>
                  </a:lnTo>
                  <a:lnTo>
                    <a:pt x="0" y="315039"/>
                  </a:lnTo>
                  <a:close/>
                </a:path>
              </a:pathLst>
            </a:custGeom>
            <a:solidFill>
              <a:srgbClr val="CCCCCC"/>
            </a:solidFill>
            <a:ln>
              <a:noFill/>
            </a:ln>
          </p:spPr>
        </p:sp>
        <p:sp>
          <p:nvSpPr>
            <p:cNvPr id="337" name="Google Shape;337;p31"/>
            <p:cNvSpPr txBox="1"/>
            <p:nvPr/>
          </p:nvSpPr>
          <p:spPr>
            <a:xfrm>
              <a:off x="0" y="-19050"/>
              <a:ext cx="1108711" cy="334089"/>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8" name="Google Shape;338;p31"/>
          <p:cNvSpPr txBox="1"/>
          <p:nvPr/>
        </p:nvSpPr>
        <p:spPr>
          <a:xfrm>
            <a:off x="13202682" y="5319961"/>
            <a:ext cx="3402848" cy="551475"/>
          </a:xfrm>
          <a:prstGeom prst="rect">
            <a:avLst/>
          </a:prstGeom>
          <a:noFill/>
          <a:ln>
            <a:noFill/>
          </a:ln>
        </p:spPr>
        <p:txBody>
          <a:bodyPr anchorCtr="0" anchor="t" bIns="0" lIns="0" spcFirstLastPara="1" rIns="0" wrap="square" tIns="0">
            <a:spAutoFit/>
          </a:bodyPr>
          <a:lstStyle/>
          <a:p>
            <a:pPr indent="0" lvl="0" marL="0" marR="0" rtl="0" algn="ctr">
              <a:lnSpc>
                <a:spcPct val="119983"/>
              </a:lnSpc>
              <a:spcBef>
                <a:spcPts val="0"/>
              </a:spcBef>
              <a:spcAft>
                <a:spcPts val="0"/>
              </a:spcAft>
              <a:buNone/>
            </a:pPr>
            <a:r>
              <a:rPr b="0" i="0" lang="en-US" sz="3733" u="none" cap="none" strike="noStrike">
                <a:solidFill>
                  <a:srgbClr val="231F20"/>
                </a:solidFill>
                <a:latin typeface="DM Sans"/>
                <a:ea typeface="DM Sans"/>
                <a:cs typeface="DM Sans"/>
                <a:sym typeface="DM Sans"/>
              </a:rPr>
              <a:t>CONCATENATE</a:t>
            </a:r>
            <a:endParaRPr/>
          </a:p>
        </p:txBody>
      </p:sp>
      <p:cxnSp>
        <p:nvCxnSpPr>
          <p:cNvPr id="339" name="Google Shape;339;p31"/>
          <p:cNvCxnSpPr/>
          <p:nvPr/>
        </p:nvCxnSpPr>
        <p:spPr>
          <a:xfrm flipH="1" rot="10800000">
            <a:off x="9565453" y="5590936"/>
            <a:ext cx="3399950" cy="943471"/>
          </a:xfrm>
          <a:prstGeom prst="straightConnector1">
            <a:avLst/>
          </a:prstGeom>
          <a:noFill/>
          <a:ln cap="flat" cmpd="sng" w="38100">
            <a:solidFill>
              <a:srgbClr val="000000"/>
            </a:solidFill>
            <a:prstDash val="solid"/>
            <a:round/>
            <a:headEnd len="sm" w="sm" type="none"/>
            <a:tailEnd len="med" w="med" type="stealth"/>
          </a:ln>
        </p:spPr>
      </p:cxnSp>
      <p:sp>
        <p:nvSpPr>
          <p:cNvPr id="340" name="Google Shape;340;p31"/>
          <p:cNvSpPr txBox="1"/>
          <p:nvPr/>
        </p:nvSpPr>
        <p:spPr>
          <a:xfrm>
            <a:off x="12587727" y="4389089"/>
            <a:ext cx="4632758" cy="1711691"/>
          </a:xfrm>
          <a:prstGeom prst="rect">
            <a:avLst/>
          </a:prstGeom>
          <a:noFill/>
          <a:ln>
            <a:noFill/>
          </a:ln>
        </p:spPr>
        <p:txBody>
          <a:bodyPr anchorCtr="0" anchor="t" bIns="0" lIns="0" spcFirstLastPara="1" rIns="0" wrap="square" tIns="0">
            <a:spAutoFit/>
          </a:bodyPr>
          <a:lstStyle/>
          <a:p>
            <a:pPr indent="0" lvl="0" marL="0" marR="0" rtl="0" algn="ctr">
              <a:lnSpc>
                <a:spcPct val="138010"/>
              </a:lnSpc>
              <a:spcBef>
                <a:spcPts val="0"/>
              </a:spcBef>
              <a:spcAft>
                <a:spcPts val="0"/>
              </a:spcAft>
              <a:buNone/>
            </a:pPr>
            <a:r>
              <a:rPr b="1" i="0" lang="en-US" sz="3307" u="none" cap="none" strike="noStrike">
                <a:solidFill>
                  <a:srgbClr val="231F20"/>
                </a:solidFill>
                <a:latin typeface="Oswald"/>
                <a:ea typeface="Oswald"/>
                <a:cs typeface="Oswald"/>
                <a:sym typeface="Oswald"/>
              </a:rPr>
              <a:t>PRIMARY DATASET</a:t>
            </a:r>
            <a:endParaRPr/>
          </a:p>
          <a:p>
            <a:pPr indent="0" lvl="0" marL="0" marR="0" rtl="0" algn="ctr">
              <a:lnSpc>
                <a:spcPct val="138010"/>
              </a:lnSpc>
              <a:spcBef>
                <a:spcPts val="0"/>
              </a:spcBef>
              <a:spcAft>
                <a:spcPts val="0"/>
              </a:spcAft>
              <a:buNone/>
            </a:pPr>
            <a:r>
              <a:t/>
            </a:r>
            <a:endParaRPr b="1" i="0" sz="3307" u="none" cap="none" strike="noStrike">
              <a:solidFill>
                <a:srgbClr val="231F20"/>
              </a:solidFill>
              <a:latin typeface="Oswald"/>
              <a:ea typeface="Oswald"/>
              <a:cs typeface="Oswald"/>
              <a:sym typeface="Oswald"/>
            </a:endParaRPr>
          </a:p>
          <a:p>
            <a:pPr indent="0" lvl="0" marL="0" marR="0" rtl="0" algn="ctr">
              <a:lnSpc>
                <a:spcPct val="138010"/>
              </a:lnSpc>
              <a:spcBef>
                <a:spcPts val="0"/>
              </a:spcBef>
              <a:spcAft>
                <a:spcPts val="0"/>
              </a:spcAft>
              <a:buNone/>
            </a:pPr>
            <a:r>
              <a:t/>
            </a:r>
            <a:endParaRPr b="1" i="0" sz="3307" u="none" cap="none" strike="noStrike">
              <a:solidFill>
                <a:srgbClr val="231F20"/>
              </a:solidFill>
              <a:latin typeface="Oswald"/>
              <a:ea typeface="Oswald"/>
              <a:cs typeface="Oswald"/>
              <a:sym typeface="Oswald"/>
            </a:endParaRPr>
          </a:p>
        </p:txBody>
      </p:sp>
      <p:sp>
        <p:nvSpPr>
          <p:cNvPr id="341" name="Google Shape;341;p31"/>
          <p:cNvSpPr txBox="1"/>
          <p:nvPr/>
        </p:nvSpPr>
        <p:spPr>
          <a:xfrm>
            <a:off x="2034474" y="4268875"/>
            <a:ext cx="7077000" cy="2409900"/>
          </a:xfrm>
          <a:prstGeom prst="rect">
            <a:avLst/>
          </a:prstGeom>
          <a:noFill/>
          <a:ln>
            <a:noFill/>
          </a:ln>
        </p:spPr>
        <p:txBody>
          <a:bodyPr anchorCtr="0" anchor="t" bIns="0" lIns="0" spcFirstLastPara="1" rIns="0" wrap="square" tIns="0">
            <a:spAutoFit/>
          </a:bodyPr>
          <a:lstStyle/>
          <a:p>
            <a:pPr indent="-497176" lvl="1" marL="994352" marR="0" rtl="0" algn="ctr">
              <a:lnSpc>
                <a:spcPct val="120000"/>
              </a:lnSpc>
              <a:spcBef>
                <a:spcPts val="0"/>
              </a:spcBef>
              <a:spcAft>
                <a:spcPts val="0"/>
              </a:spcAft>
              <a:buClr>
                <a:srgbClr val="231F20"/>
              </a:buClr>
              <a:buSzPts val="4605"/>
              <a:buFont typeface="Arial"/>
              <a:buChar char="•"/>
            </a:pPr>
            <a:r>
              <a:rPr b="0" i="0" lang="en-US" sz="4605" u="none" cap="none" strike="noStrike">
                <a:solidFill>
                  <a:srgbClr val="231F20"/>
                </a:solidFill>
                <a:latin typeface="DM Sans"/>
                <a:ea typeface="DM Sans"/>
                <a:cs typeface="DM Sans"/>
                <a:sym typeface="DM Sans"/>
              </a:rPr>
              <a:t>AutoDeal Used Cars</a:t>
            </a:r>
            <a:endParaRPr/>
          </a:p>
          <a:p>
            <a:pPr indent="0" lvl="0" marL="0" marR="0" rtl="0" algn="ctr">
              <a:lnSpc>
                <a:spcPct val="120000"/>
              </a:lnSpc>
              <a:spcBef>
                <a:spcPts val="0"/>
              </a:spcBef>
              <a:spcAft>
                <a:spcPts val="0"/>
              </a:spcAft>
              <a:buNone/>
            </a:pPr>
            <a:r>
              <a:t/>
            </a:r>
            <a:endParaRPr b="0" i="0" sz="4605" u="none" cap="none" strike="noStrike">
              <a:solidFill>
                <a:srgbClr val="231F20"/>
              </a:solidFill>
              <a:latin typeface="DM Sans"/>
              <a:ea typeface="DM Sans"/>
              <a:cs typeface="DM Sans"/>
              <a:sym typeface="DM Sans"/>
            </a:endParaRPr>
          </a:p>
          <a:p>
            <a:pPr indent="-497176" lvl="1" marL="994352" marR="0" rtl="0" algn="ctr">
              <a:lnSpc>
                <a:spcPct val="120000"/>
              </a:lnSpc>
              <a:spcBef>
                <a:spcPts val="0"/>
              </a:spcBef>
              <a:spcAft>
                <a:spcPts val="0"/>
              </a:spcAft>
              <a:buClr>
                <a:srgbClr val="231F20"/>
              </a:buClr>
              <a:buSzPts val="4605"/>
              <a:buFont typeface="Arial"/>
              <a:buChar char="•"/>
            </a:pPr>
            <a:r>
              <a:rPr b="0" i="0" lang="en-US" sz="4605" u="none" cap="none" strike="noStrike">
                <a:solidFill>
                  <a:srgbClr val="231F20"/>
                </a:solidFill>
                <a:latin typeface="DM Sans"/>
                <a:ea typeface="DM Sans"/>
                <a:cs typeface="DM Sans"/>
                <a:sym typeface="DM Sans"/>
              </a:rPr>
              <a:t>Zigwheels Used Cars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45" name="Shape 345"/>
        <p:cNvGrpSpPr/>
        <p:nvPr/>
      </p:nvGrpSpPr>
      <p:grpSpPr>
        <a:xfrm>
          <a:off x="0" y="0"/>
          <a:ext cx="0" cy="0"/>
          <a:chOff x="0" y="0"/>
          <a:chExt cx="0" cy="0"/>
        </a:xfrm>
      </p:grpSpPr>
      <p:grpSp>
        <p:nvGrpSpPr>
          <p:cNvPr id="346" name="Google Shape;346;p32"/>
          <p:cNvGrpSpPr/>
          <p:nvPr/>
        </p:nvGrpSpPr>
        <p:grpSpPr>
          <a:xfrm>
            <a:off x="5392107" y="1164642"/>
            <a:ext cx="7535297" cy="1251564"/>
            <a:chOff x="0" y="-19050"/>
            <a:chExt cx="1190780" cy="197781"/>
          </a:xfrm>
        </p:grpSpPr>
        <p:sp>
          <p:nvSpPr>
            <p:cNvPr id="347" name="Google Shape;347;p32"/>
            <p:cNvSpPr/>
            <p:nvPr/>
          </p:nvSpPr>
          <p:spPr>
            <a:xfrm>
              <a:off x="0" y="0"/>
              <a:ext cx="1190780" cy="178731"/>
            </a:xfrm>
            <a:custGeom>
              <a:rect b="b" l="l" r="r" t="t"/>
              <a:pathLst>
                <a:path extrusionOk="0" h="178731" w="1190780">
                  <a:moveTo>
                    <a:pt x="0" y="0"/>
                  </a:moveTo>
                  <a:lnTo>
                    <a:pt x="1190780" y="0"/>
                  </a:lnTo>
                  <a:lnTo>
                    <a:pt x="1190780" y="178731"/>
                  </a:lnTo>
                  <a:lnTo>
                    <a:pt x="0" y="178731"/>
                  </a:lnTo>
                  <a:close/>
                </a:path>
              </a:pathLst>
            </a:custGeom>
            <a:solidFill>
              <a:srgbClr val="CCCCCC"/>
            </a:solidFill>
            <a:ln>
              <a:noFill/>
            </a:ln>
          </p:spPr>
        </p:sp>
        <p:sp>
          <p:nvSpPr>
            <p:cNvPr id="348" name="Google Shape;348;p32"/>
            <p:cNvSpPr txBox="1"/>
            <p:nvPr/>
          </p:nvSpPr>
          <p:spPr>
            <a:xfrm>
              <a:off x="0" y="-19050"/>
              <a:ext cx="1190780" cy="197781"/>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9" name="Google Shape;349;p32"/>
          <p:cNvSpPr/>
          <p:nvPr/>
        </p:nvSpPr>
        <p:spPr>
          <a:xfrm>
            <a:off x="3799647" y="3273314"/>
            <a:ext cx="10688706" cy="3396250"/>
          </a:xfrm>
          <a:custGeom>
            <a:rect b="b" l="l" r="r" t="t"/>
            <a:pathLst>
              <a:path extrusionOk="0" h="3396250" w="10688706">
                <a:moveTo>
                  <a:pt x="0" y="0"/>
                </a:moveTo>
                <a:lnTo>
                  <a:pt x="10688706" y="0"/>
                </a:lnTo>
                <a:lnTo>
                  <a:pt x="10688706" y="3396250"/>
                </a:lnTo>
                <a:lnTo>
                  <a:pt x="0" y="3396250"/>
                </a:lnTo>
                <a:lnTo>
                  <a:pt x="0" y="0"/>
                </a:lnTo>
                <a:close/>
              </a:path>
            </a:pathLst>
          </a:custGeom>
          <a:blipFill rotWithShape="1">
            <a:blip r:embed="rId3">
              <a:alphaModFix/>
            </a:blip>
            <a:stretch>
              <a:fillRect b="0" l="0" r="0" t="0"/>
            </a:stretch>
          </a:blipFill>
          <a:ln>
            <a:noFill/>
          </a:ln>
        </p:spPr>
      </p:sp>
      <p:sp>
        <p:nvSpPr>
          <p:cNvPr id="350" name="Google Shape;350;p32"/>
          <p:cNvSpPr/>
          <p:nvPr/>
        </p:nvSpPr>
        <p:spPr>
          <a:xfrm>
            <a:off x="2771790" y="7526671"/>
            <a:ext cx="12744419" cy="1731629"/>
          </a:xfrm>
          <a:custGeom>
            <a:rect b="b" l="l" r="r" t="t"/>
            <a:pathLst>
              <a:path extrusionOk="0" h="1731629" w="12744419">
                <a:moveTo>
                  <a:pt x="0" y="0"/>
                </a:moveTo>
                <a:lnTo>
                  <a:pt x="12744420" y="0"/>
                </a:lnTo>
                <a:lnTo>
                  <a:pt x="12744420" y="1731629"/>
                </a:lnTo>
                <a:lnTo>
                  <a:pt x="0" y="1731629"/>
                </a:lnTo>
                <a:lnTo>
                  <a:pt x="0" y="0"/>
                </a:lnTo>
                <a:close/>
              </a:path>
            </a:pathLst>
          </a:custGeom>
          <a:blipFill rotWithShape="1">
            <a:blip r:embed="rId4">
              <a:alphaModFix/>
            </a:blip>
            <a:stretch>
              <a:fillRect b="0" l="0" r="0" t="0"/>
            </a:stretch>
          </a:blipFill>
          <a:ln>
            <a:noFill/>
          </a:ln>
        </p:spPr>
      </p:sp>
      <p:sp>
        <p:nvSpPr>
          <p:cNvPr id="351" name="Google Shape;351;p32"/>
          <p:cNvSpPr txBox="1"/>
          <p:nvPr/>
        </p:nvSpPr>
        <p:spPr>
          <a:xfrm>
            <a:off x="5562739" y="1406851"/>
            <a:ext cx="7162523" cy="1009355"/>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0" i="0" lang="en-US" sz="6779" u="none" cap="none" strike="noStrike">
                <a:solidFill>
                  <a:srgbClr val="231F20"/>
                </a:solidFill>
                <a:latin typeface="DM Sans"/>
                <a:ea typeface="DM Sans"/>
                <a:cs typeface="DM Sans"/>
                <a:sym typeface="DM Sans"/>
              </a:rPr>
              <a:t>CONCATENATION</a:t>
            </a:r>
            <a:endParaRPr/>
          </a:p>
        </p:txBody>
      </p:sp>
      <p:sp>
        <p:nvSpPr>
          <p:cNvPr id="352" name="Google Shape;352;p32"/>
          <p:cNvSpPr txBox="1"/>
          <p:nvPr/>
        </p:nvSpPr>
        <p:spPr>
          <a:xfrm>
            <a:off x="4937029" y="252972"/>
            <a:ext cx="8413943" cy="3100202"/>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6007" u="none" cap="none" strike="noStrike">
                <a:solidFill>
                  <a:srgbClr val="231F20"/>
                </a:solidFill>
                <a:latin typeface="Oswald"/>
                <a:ea typeface="Oswald"/>
                <a:cs typeface="Oswald"/>
                <a:sym typeface="Oswald"/>
              </a:rPr>
              <a:t>PRIMARY DATASET</a:t>
            </a:r>
            <a:endParaRPr/>
          </a:p>
          <a:p>
            <a:pPr indent="0" lvl="0" marL="0" marR="0" rtl="0" algn="ctr">
              <a:lnSpc>
                <a:spcPct val="138005"/>
              </a:lnSpc>
              <a:spcBef>
                <a:spcPts val="0"/>
              </a:spcBef>
              <a:spcAft>
                <a:spcPts val="0"/>
              </a:spcAft>
              <a:buNone/>
            </a:pPr>
            <a:r>
              <a:t/>
            </a:r>
            <a:endParaRPr b="1" i="0" sz="6007" u="none" cap="none" strike="noStrike">
              <a:solidFill>
                <a:srgbClr val="231F20"/>
              </a:solidFill>
              <a:latin typeface="Oswald"/>
              <a:ea typeface="Oswald"/>
              <a:cs typeface="Oswald"/>
              <a:sym typeface="Oswald"/>
            </a:endParaRPr>
          </a:p>
          <a:p>
            <a:pPr indent="0" lvl="0" marL="0" marR="0" rtl="0" algn="ctr">
              <a:lnSpc>
                <a:spcPct val="138005"/>
              </a:lnSpc>
              <a:spcBef>
                <a:spcPts val="0"/>
              </a:spcBef>
              <a:spcAft>
                <a:spcPts val="0"/>
              </a:spcAft>
              <a:buNone/>
            </a:pPr>
            <a:r>
              <a:t/>
            </a:r>
            <a:endParaRPr b="1" i="0" sz="6007" u="none" cap="none" strike="noStrike">
              <a:solidFill>
                <a:srgbClr val="231F20"/>
              </a:solidFill>
              <a:latin typeface="Oswald"/>
              <a:ea typeface="Oswald"/>
              <a:cs typeface="Oswald"/>
              <a:sym typeface="Oswald"/>
            </a:endParaRPr>
          </a:p>
        </p:txBody>
      </p:sp>
      <p:sp>
        <p:nvSpPr>
          <p:cNvPr id="353" name="Google Shape;353;p32"/>
          <p:cNvSpPr txBox="1"/>
          <p:nvPr/>
        </p:nvSpPr>
        <p:spPr>
          <a:xfrm>
            <a:off x="6679535" y="2583445"/>
            <a:ext cx="4960500" cy="142980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US" sz="4222" u="none" cap="none" strike="noStrike">
                <a:solidFill>
                  <a:srgbClr val="231F20"/>
                </a:solidFill>
                <a:latin typeface="DM Sans"/>
                <a:ea typeface="DM Sans"/>
                <a:cs typeface="DM Sans"/>
                <a:sym typeface="DM Sans"/>
              </a:rPr>
              <a:t>AutoDeal Used Cars</a:t>
            </a:r>
            <a:endParaRPr/>
          </a:p>
          <a:p>
            <a:pPr indent="0" lvl="0" marL="0" marR="0" rtl="0" algn="ctr">
              <a:lnSpc>
                <a:spcPct val="120014"/>
              </a:lnSpc>
              <a:spcBef>
                <a:spcPts val="0"/>
              </a:spcBef>
              <a:spcAft>
                <a:spcPts val="0"/>
              </a:spcAft>
              <a:buNone/>
            </a:pPr>
            <a:r>
              <a:t/>
            </a:r>
            <a:endParaRPr b="0" i="0" sz="4222" u="none" cap="none" strike="noStrike">
              <a:solidFill>
                <a:srgbClr val="231F20"/>
              </a:solidFill>
              <a:latin typeface="DM Sans"/>
              <a:ea typeface="DM Sans"/>
              <a:cs typeface="DM Sans"/>
              <a:sym typeface="DM Sans"/>
            </a:endParaRPr>
          </a:p>
        </p:txBody>
      </p:sp>
      <p:sp>
        <p:nvSpPr>
          <p:cNvPr id="354" name="Google Shape;354;p32"/>
          <p:cNvSpPr txBox="1"/>
          <p:nvPr/>
        </p:nvSpPr>
        <p:spPr>
          <a:xfrm>
            <a:off x="6136948" y="6096875"/>
            <a:ext cx="6045600" cy="1429800"/>
          </a:xfrm>
          <a:prstGeom prst="rect">
            <a:avLst/>
          </a:prstGeom>
          <a:noFill/>
          <a:ln>
            <a:noFill/>
          </a:ln>
        </p:spPr>
        <p:txBody>
          <a:bodyPr anchorCtr="0" anchor="t" bIns="0" lIns="0" spcFirstLastPara="1" rIns="0" wrap="square" tIns="0">
            <a:spAutoFit/>
          </a:bodyPr>
          <a:lstStyle/>
          <a:p>
            <a:pPr indent="0" lvl="0" marL="0" marR="0" rtl="0" algn="ctr">
              <a:lnSpc>
                <a:spcPct val="281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0014"/>
              </a:lnSpc>
              <a:spcBef>
                <a:spcPts val="0"/>
              </a:spcBef>
              <a:spcAft>
                <a:spcPts val="0"/>
              </a:spcAft>
              <a:buNone/>
            </a:pPr>
            <a:r>
              <a:rPr b="0" i="0" lang="en-US" sz="4222" u="none" cap="none" strike="noStrike">
                <a:solidFill>
                  <a:srgbClr val="000000"/>
                </a:solidFill>
                <a:latin typeface="DM Sans"/>
                <a:ea typeface="DM Sans"/>
                <a:cs typeface="DM Sans"/>
                <a:sym typeface="DM Sans"/>
              </a:rPr>
              <a:t>Zigwheels Used Cars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58" name="Shape 358"/>
        <p:cNvGrpSpPr/>
        <p:nvPr/>
      </p:nvGrpSpPr>
      <p:grpSpPr>
        <a:xfrm>
          <a:off x="0" y="0"/>
          <a:ext cx="0" cy="0"/>
          <a:chOff x="0" y="0"/>
          <a:chExt cx="0" cy="0"/>
        </a:xfrm>
      </p:grpSpPr>
      <p:grpSp>
        <p:nvGrpSpPr>
          <p:cNvPr id="359" name="Google Shape;359;p33"/>
          <p:cNvGrpSpPr/>
          <p:nvPr/>
        </p:nvGrpSpPr>
        <p:grpSpPr>
          <a:xfrm>
            <a:off x="5392107" y="1164642"/>
            <a:ext cx="7535297" cy="1251564"/>
            <a:chOff x="0" y="-19050"/>
            <a:chExt cx="1190780" cy="197781"/>
          </a:xfrm>
        </p:grpSpPr>
        <p:sp>
          <p:nvSpPr>
            <p:cNvPr id="360" name="Google Shape;360;p33"/>
            <p:cNvSpPr/>
            <p:nvPr/>
          </p:nvSpPr>
          <p:spPr>
            <a:xfrm>
              <a:off x="0" y="0"/>
              <a:ext cx="1190780" cy="178731"/>
            </a:xfrm>
            <a:custGeom>
              <a:rect b="b" l="l" r="r" t="t"/>
              <a:pathLst>
                <a:path extrusionOk="0" h="178731" w="1190780">
                  <a:moveTo>
                    <a:pt x="0" y="0"/>
                  </a:moveTo>
                  <a:lnTo>
                    <a:pt x="1190780" y="0"/>
                  </a:lnTo>
                  <a:lnTo>
                    <a:pt x="1190780" y="178731"/>
                  </a:lnTo>
                  <a:lnTo>
                    <a:pt x="0" y="178731"/>
                  </a:lnTo>
                  <a:close/>
                </a:path>
              </a:pathLst>
            </a:custGeom>
            <a:solidFill>
              <a:srgbClr val="CCCCCC"/>
            </a:solidFill>
            <a:ln>
              <a:noFill/>
            </a:ln>
          </p:spPr>
        </p:sp>
        <p:sp>
          <p:nvSpPr>
            <p:cNvPr id="361" name="Google Shape;361;p33"/>
            <p:cNvSpPr txBox="1"/>
            <p:nvPr/>
          </p:nvSpPr>
          <p:spPr>
            <a:xfrm>
              <a:off x="0" y="-19050"/>
              <a:ext cx="1190780" cy="197781"/>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2" name="Google Shape;362;p33"/>
          <p:cNvSpPr/>
          <p:nvPr/>
        </p:nvSpPr>
        <p:spPr>
          <a:xfrm>
            <a:off x="8520535" y="3900056"/>
            <a:ext cx="8409453" cy="3992586"/>
          </a:xfrm>
          <a:custGeom>
            <a:rect b="b" l="l" r="r" t="t"/>
            <a:pathLst>
              <a:path extrusionOk="0" h="3992586" w="8409453">
                <a:moveTo>
                  <a:pt x="0" y="0"/>
                </a:moveTo>
                <a:lnTo>
                  <a:pt x="8409453" y="0"/>
                </a:lnTo>
                <a:lnTo>
                  <a:pt x="8409453" y="3992587"/>
                </a:lnTo>
                <a:lnTo>
                  <a:pt x="0" y="3992587"/>
                </a:lnTo>
                <a:lnTo>
                  <a:pt x="0" y="0"/>
                </a:lnTo>
                <a:close/>
              </a:path>
            </a:pathLst>
          </a:custGeom>
          <a:blipFill rotWithShape="1">
            <a:blip r:embed="rId3">
              <a:alphaModFix/>
            </a:blip>
            <a:stretch>
              <a:fillRect b="0" l="0" r="0" t="0"/>
            </a:stretch>
          </a:blipFill>
          <a:ln>
            <a:noFill/>
          </a:ln>
        </p:spPr>
      </p:sp>
      <p:sp>
        <p:nvSpPr>
          <p:cNvPr id="363" name="Google Shape;363;p33"/>
          <p:cNvSpPr txBox="1"/>
          <p:nvPr/>
        </p:nvSpPr>
        <p:spPr>
          <a:xfrm>
            <a:off x="5562739" y="1406851"/>
            <a:ext cx="7162523" cy="1009355"/>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0" i="0" lang="en-US" sz="6779" u="none" cap="none" strike="noStrike">
                <a:solidFill>
                  <a:srgbClr val="231F20"/>
                </a:solidFill>
                <a:latin typeface="DM Sans"/>
                <a:ea typeface="DM Sans"/>
                <a:cs typeface="DM Sans"/>
                <a:sym typeface="DM Sans"/>
              </a:rPr>
              <a:t>CONCATENATION</a:t>
            </a:r>
            <a:endParaRPr/>
          </a:p>
        </p:txBody>
      </p:sp>
      <p:sp>
        <p:nvSpPr>
          <p:cNvPr id="364" name="Google Shape;364;p33"/>
          <p:cNvSpPr txBox="1"/>
          <p:nvPr/>
        </p:nvSpPr>
        <p:spPr>
          <a:xfrm>
            <a:off x="4937029" y="252972"/>
            <a:ext cx="8413943" cy="3100202"/>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6007" u="none" cap="none" strike="noStrike">
                <a:solidFill>
                  <a:srgbClr val="231F20"/>
                </a:solidFill>
                <a:latin typeface="Oswald"/>
                <a:ea typeface="Oswald"/>
                <a:cs typeface="Oswald"/>
                <a:sym typeface="Oswald"/>
              </a:rPr>
              <a:t>PRIMARY DATASET</a:t>
            </a:r>
            <a:endParaRPr/>
          </a:p>
          <a:p>
            <a:pPr indent="0" lvl="0" marL="0" marR="0" rtl="0" algn="ctr">
              <a:lnSpc>
                <a:spcPct val="138005"/>
              </a:lnSpc>
              <a:spcBef>
                <a:spcPts val="0"/>
              </a:spcBef>
              <a:spcAft>
                <a:spcPts val="0"/>
              </a:spcAft>
              <a:buNone/>
            </a:pPr>
            <a:r>
              <a:t/>
            </a:r>
            <a:endParaRPr b="1" i="0" sz="6007" u="none" cap="none" strike="noStrike">
              <a:solidFill>
                <a:srgbClr val="231F20"/>
              </a:solidFill>
              <a:latin typeface="Oswald"/>
              <a:ea typeface="Oswald"/>
              <a:cs typeface="Oswald"/>
              <a:sym typeface="Oswald"/>
            </a:endParaRPr>
          </a:p>
          <a:p>
            <a:pPr indent="0" lvl="0" marL="0" marR="0" rtl="0" algn="ctr">
              <a:lnSpc>
                <a:spcPct val="138005"/>
              </a:lnSpc>
              <a:spcBef>
                <a:spcPts val="0"/>
              </a:spcBef>
              <a:spcAft>
                <a:spcPts val="0"/>
              </a:spcAft>
              <a:buNone/>
            </a:pPr>
            <a:r>
              <a:t/>
            </a:r>
            <a:endParaRPr b="1" i="0" sz="6007" u="none" cap="none" strike="noStrike">
              <a:solidFill>
                <a:srgbClr val="231F20"/>
              </a:solidFill>
              <a:latin typeface="Oswald"/>
              <a:ea typeface="Oswald"/>
              <a:cs typeface="Oswald"/>
              <a:sym typeface="Oswald"/>
            </a:endParaRPr>
          </a:p>
        </p:txBody>
      </p:sp>
      <p:sp>
        <p:nvSpPr>
          <p:cNvPr id="365" name="Google Shape;365;p33"/>
          <p:cNvSpPr txBox="1"/>
          <p:nvPr/>
        </p:nvSpPr>
        <p:spPr>
          <a:xfrm>
            <a:off x="1313248" y="3115049"/>
            <a:ext cx="5392200" cy="6224400"/>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A little bit cleaning, rearrangement, and renaming was done for Zigwheels dataset to match the column names of AutoDeal dataset to concatenate the two (See Concatenation and Rearrangement.ipynb for full detail of the procedure).</a:t>
            </a:r>
            <a:endParaRPr/>
          </a:p>
          <a:p>
            <a:pPr indent="0" lvl="0" marL="0" marR="0" rtl="0" algn="just">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Afterwards, we now have the concatenated dataset (see the screenshot).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69" name="Shape 369"/>
        <p:cNvGrpSpPr/>
        <p:nvPr/>
      </p:nvGrpSpPr>
      <p:grpSpPr>
        <a:xfrm>
          <a:off x="0" y="0"/>
          <a:ext cx="0" cy="0"/>
          <a:chOff x="0" y="0"/>
          <a:chExt cx="0" cy="0"/>
        </a:xfrm>
      </p:grpSpPr>
      <p:sp>
        <p:nvSpPr>
          <p:cNvPr id="370" name="Google Shape;370;p34"/>
          <p:cNvSpPr txBox="1"/>
          <p:nvPr/>
        </p:nvSpPr>
        <p:spPr>
          <a:xfrm>
            <a:off x="4937029" y="190959"/>
            <a:ext cx="8413800" cy="924600"/>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6007" u="none" cap="none" strike="noStrike">
                <a:solidFill>
                  <a:srgbClr val="231F20"/>
                </a:solidFill>
                <a:latin typeface="Oswald"/>
                <a:ea typeface="Oswald"/>
                <a:cs typeface="Oswald"/>
                <a:sym typeface="Oswald"/>
              </a:rPr>
              <a:t>PRIMARY DATASET</a:t>
            </a:r>
            <a:endParaRPr/>
          </a:p>
        </p:txBody>
      </p:sp>
      <p:sp>
        <p:nvSpPr>
          <p:cNvPr id="371" name="Google Shape;371;p34"/>
          <p:cNvSpPr txBox="1"/>
          <p:nvPr/>
        </p:nvSpPr>
        <p:spPr>
          <a:xfrm>
            <a:off x="2242764" y="1085643"/>
            <a:ext cx="13965600" cy="84813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2900" u="none" cap="none" strike="noStrike">
                <a:solidFill>
                  <a:srgbClr val="231F20"/>
                </a:solidFill>
                <a:latin typeface="DM Sans"/>
                <a:ea typeface="DM Sans"/>
                <a:cs typeface="DM Sans"/>
                <a:sym typeface="DM Sans"/>
              </a:rPr>
              <a:t>The following columns that make up the primary dataset were chosen to be mostly consistent with the datasets used in the aforementioned sources, with a few a minor additions, and insignificant removals:</a:t>
            </a:r>
            <a:endParaRPr sz="2900"/>
          </a:p>
          <a:p>
            <a:pPr indent="0" lvl="0" marL="0" marR="0" rtl="0" algn="just">
              <a:lnSpc>
                <a:spcPct val="120000"/>
              </a:lnSpc>
              <a:spcBef>
                <a:spcPts val="0"/>
              </a:spcBef>
              <a:spcAft>
                <a:spcPts val="0"/>
              </a:spcAft>
              <a:buNone/>
            </a:pPr>
            <a:r>
              <a:t/>
            </a:r>
            <a:endParaRPr b="0" i="0" sz="2900" u="none" cap="none" strike="noStrike">
              <a:solidFill>
                <a:srgbClr val="231F20"/>
              </a:solidFill>
              <a:latin typeface="DM Sans"/>
              <a:ea typeface="DM Sans"/>
              <a:cs typeface="DM Sans"/>
              <a:sym typeface="DM Sans"/>
            </a:endParaRPr>
          </a:p>
          <a:p>
            <a:pPr indent="0" lvl="0" marL="0" marR="0" rtl="0" algn="just">
              <a:lnSpc>
                <a:spcPct val="120000"/>
              </a:lnSpc>
              <a:spcBef>
                <a:spcPts val="0"/>
              </a:spcBef>
              <a:spcAft>
                <a:spcPts val="0"/>
              </a:spcAft>
              <a:buNone/>
            </a:pPr>
            <a:r>
              <a:rPr b="0" i="0" lang="en-US" sz="2900" u="none" cap="none" strike="noStrike">
                <a:solidFill>
                  <a:srgbClr val="231F20"/>
                </a:solidFill>
                <a:latin typeface="DM Sans"/>
                <a:ea typeface="DM Sans"/>
                <a:cs typeface="DM Sans"/>
                <a:sym typeface="DM Sans"/>
              </a:rPr>
              <a:t>Independent Variables</a:t>
            </a:r>
            <a:endParaRPr sz="2900"/>
          </a:p>
          <a:p>
            <a:pPr indent="-317500" lvl="1" marL="647700" marR="0" rtl="0" algn="just">
              <a:lnSpc>
                <a:spcPct val="120000"/>
              </a:lnSpc>
              <a:spcBef>
                <a:spcPts val="0"/>
              </a:spcBef>
              <a:spcAft>
                <a:spcPts val="0"/>
              </a:spcAft>
              <a:buClr>
                <a:srgbClr val="231F20"/>
              </a:buClr>
              <a:buSzPts val="2900"/>
              <a:buFont typeface="Arial"/>
              <a:buChar char="•"/>
            </a:pPr>
            <a:r>
              <a:rPr b="0" i="0" lang="en-US" sz="2900" u="none" cap="none" strike="noStrike">
                <a:solidFill>
                  <a:srgbClr val="231F20"/>
                </a:solidFill>
                <a:latin typeface="DM Sans"/>
                <a:ea typeface="DM Sans"/>
                <a:cs typeface="DM Sans"/>
                <a:sym typeface="DM Sans"/>
              </a:rPr>
              <a:t>make_year - Year the car was manufactured</a:t>
            </a:r>
            <a:endParaRPr sz="2900"/>
          </a:p>
          <a:p>
            <a:pPr indent="-317500" lvl="1" marL="647700" marR="0" rtl="0" algn="just">
              <a:lnSpc>
                <a:spcPct val="120000"/>
              </a:lnSpc>
              <a:spcBef>
                <a:spcPts val="0"/>
              </a:spcBef>
              <a:spcAft>
                <a:spcPts val="0"/>
              </a:spcAft>
              <a:buClr>
                <a:srgbClr val="231F20"/>
              </a:buClr>
              <a:buSzPts val="2900"/>
              <a:buFont typeface="Arial"/>
              <a:buChar char="•"/>
            </a:pPr>
            <a:r>
              <a:rPr b="0" i="0" lang="en-US" sz="2900" u="none" cap="none" strike="noStrike">
                <a:solidFill>
                  <a:srgbClr val="231F20"/>
                </a:solidFill>
                <a:latin typeface="DM Sans"/>
                <a:ea typeface="DM Sans"/>
                <a:cs typeface="DM Sans"/>
                <a:sym typeface="DM Sans"/>
              </a:rPr>
              <a:t>make - manufacturer of the vehicle</a:t>
            </a:r>
            <a:endParaRPr sz="2900"/>
          </a:p>
          <a:p>
            <a:pPr indent="-317500" lvl="1" marL="647700" marR="0" rtl="0" algn="just">
              <a:lnSpc>
                <a:spcPct val="120000"/>
              </a:lnSpc>
              <a:spcBef>
                <a:spcPts val="0"/>
              </a:spcBef>
              <a:spcAft>
                <a:spcPts val="0"/>
              </a:spcAft>
              <a:buClr>
                <a:srgbClr val="231F20"/>
              </a:buClr>
              <a:buSzPts val="2900"/>
              <a:buFont typeface="Arial"/>
              <a:buChar char="•"/>
            </a:pPr>
            <a:r>
              <a:rPr b="0" i="0" lang="en-US" sz="2900" u="none" cap="none" strike="noStrike">
                <a:solidFill>
                  <a:srgbClr val="231F20"/>
                </a:solidFill>
                <a:latin typeface="DM Sans"/>
                <a:ea typeface="DM Sans"/>
                <a:cs typeface="DM Sans"/>
                <a:sym typeface="DM Sans"/>
              </a:rPr>
              <a:t>model - model of the vehicle</a:t>
            </a:r>
            <a:endParaRPr sz="2900"/>
          </a:p>
          <a:p>
            <a:pPr indent="-317500" lvl="1" marL="647700" marR="0" rtl="0" algn="just">
              <a:lnSpc>
                <a:spcPct val="120000"/>
              </a:lnSpc>
              <a:spcBef>
                <a:spcPts val="0"/>
              </a:spcBef>
              <a:spcAft>
                <a:spcPts val="0"/>
              </a:spcAft>
              <a:buClr>
                <a:srgbClr val="231F20"/>
              </a:buClr>
              <a:buSzPts val="2900"/>
              <a:buFont typeface="Arial"/>
              <a:buChar char="•"/>
            </a:pPr>
            <a:r>
              <a:rPr b="0" i="0" lang="en-US" sz="2900" u="none" cap="none" strike="noStrike">
                <a:solidFill>
                  <a:srgbClr val="231F20"/>
                </a:solidFill>
                <a:latin typeface="DM Sans"/>
                <a:ea typeface="DM Sans"/>
                <a:cs typeface="DM Sans"/>
                <a:sym typeface="DM Sans"/>
              </a:rPr>
              <a:t>transmission - type of transmission (eg. manual, automatic, etc.)</a:t>
            </a:r>
            <a:endParaRPr sz="2900"/>
          </a:p>
          <a:p>
            <a:pPr indent="-317500" lvl="1" marL="647700" marR="0" rtl="0" algn="just">
              <a:lnSpc>
                <a:spcPct val="120000"/>
              </a:lnSpc>
              <a:spcBef>
                <a:spcPts val="0"/>
              </a:spcBef>
              <a:spcAft>
                <a:spcPts val="0"/>
              </a:spcAft>
              <a:buClr>
                <a:srgbClr val="231F20"/>
              </a:buClr>
              <a:buSzPts val="2900"/>
              <a:buFont typeface="Arial"/>
              <a:buChar char="•"/>
            </a:pPr>
            <a:r>
              <a:rPr b="0" i="0" lang="en-US" sz="2900" u="none" cap="none" strike="noStrike">
                <a:solidFill>
                  <a:srgbClr val="231F20"/>
                </a:solidFill>
                <a:latin typeface="DM Sans"/>
                <a:ea typeface="DM Sans"/>
                <a:cs typeface="DM Sans"/>
                <a:sym typeface="DM Sans"/>
              </a:rPr>
              <a:t>body_type - eg. sedan, hatchback, pick-up, SUV, etc.</a:t>
            </a:r>
            <a:endParaRPr sz="2900"/>
          </a:p>
          <a:p>
            <a:pPr indent="-317500" lvl="1" marL="647700" marR="0" rtl="0" algn="just">
              <a:lnSpc>
                <a:spcPct val="120000"/>
              </a:lnSpc>
              <a:spcBef>
                <a:spcPts val="0"/>
              </a:spcBef>
              <a:spcAft>
                <a:spcPts val="0"/>
              </a:spcAft>
              <a:buClr>
                <a:srgbClr val="231F20"/>
              </a:buClr>
              <a:buSzPts val="2900"/>
              <a:buFont typeface="Arial"/>
              <a:buChar char="•"/>
            </a:pPr>
            <a:r>
              <a:rPr b="0" i="0" lang="en-US" sz="2900" u="none" cap="none" strike="noStrike">
                <a:solidFill>
                  <a:srgbClr val="231F20"/>
                </a:solidFill>
                <a:latin typeface="DM Sans"/>
                <a:ea typeface="DM Sans"/>
                <a:cs typeface="DM Sans"/>
                <a:sym typeface="DM Sans"/>
              </a:rPr>
              <a:t>fuel_type - eg. gasoline, diesel, electric, etc.</a:t>
            </a:r>
            <a:endParaRPr sz="2900"/>
          </a:p>
          <a:p>
            <a:pPr indent="-317500" lvl="1" marL="647700" marR="0" rtl="0" algn="just">
              <a:lnSpc>
                <a:spcPct val="120000"/>
              </a:lnSpc>
              <a:spcBef>
                <a:spcPts val="0"/>
              </a:spcBef>
              <a:spcAft>
                <a:spcPts val="0"/>
              </a:spcAft>
              <a:buClr>
                <a:srgbClr val="231F20"/>
              </a:buClr>
              <a:buSzPts val="2900"/>
              <a:buFont typeface="Arial"/>
              <a:buChar char="•"/>
            </a:pPr>
            <a:r>
              <a:rPr b="0" i="0" lang="en-US" sz="2900" u="none" cap="none" strike="noStrike">
                <a:solidFill>
                  <a:srgbClr val="231F20"/>
                </a:solidFill>
                <a:latin typeface="DM Sans"/>
                <a:ea typeface="DM Sans"/>
                <a:cs typeface="DM Sans"/>
                <a:sym typeface="DM Sans"/>
              </a:rPr>
              <a:t>kms_driven - distance travelled since first purchase in kilometers</a:t>
            </a:r>
            <a:endParaRPr sz="2900"/>
          </a:p>
          <a:p>
            <a:pPr indent="-317500" lvl="1" marL="647700" marR="0" rtl="0" algn="just">
              <a:lnSpc>
                <a:spcPct val="120000"/>
              </a:lnSpc>
              <a:spcBef>
                <a:spcPts val="0"/>
              </a:spcBef>
              <a:spcAft>
                <a:spcPts val="0"/>
              </a:spcAft>
              <a:buClr>
                <a:srgbClr val="231F20"/>
              </a:buClr>
              <a:buSzPts val="2900"/>
              <a:buFont typeface="Arial"/>
              <a:buChar char="•"/>
            </a:pPr>
            <a:r>
              <a:rPr b="0" i="0" lang="en-US" sz="2900" u="none" cap="none" strike="noStrike">
                <a:solidFill>
                  <a:srgbClr val="231F20"/>
                </a:solidFill>
                <a:latin typeface="DM Sans"/>
                <a:ea typeface="DM Sans"/>
                <a:cs typeface="DM Sans"/>
                <a:sym typeface="DM Sans"/>
              </a:rPr>
              <a:t>engine_size - volume of engine in liters</a:t>
            </a:r>
            <a:endParaRPr sz="2900"/>
          </a:p>
          <a:p>
            <a:pPr indent="0" lvl="0" marL="0" marR="0" rtl="0" algn="just">
              <a:lnSpc>
                <a:spcPct val="120000"/>
              </a:lnSpc>
              <a:spcBef>
                <a:spcPts val="0"/>
              </a:spcBef>
              <a:spcAft>
                <a:spcPts val="0"/>
              </a:spcAft>
              <a:buNone/>
            </a:pPr>
            <a:r>
              <a:t/>
            </a:r>
            <a:endParaRPr b="0" i="0" sz="2900" u="none" cap="none" strike="noStrike">
              <a:solidFill>
                <a:srgbClr val="231F20"/>
              </a:solidFill>
              <a:latin typeface="DM Sans"/>
              <a:ea typeface="DM Sans"/>
              <a:cs typeface="DM Sans"/>
              <a:sym typeface="DM Sans"/>
            </a:endParaRPr>
          </a:p>
          <a:p>
            <a:pPr indent="0" lvl="0" marL="0" marR="0" rtl="0" algn="just">
              <a:lnSpc>
                <a:spcPct val="120000"/>
              </a:lnSpc>
              <a:spcBef>
                <a:spcPts val="0"/>
              </a:spcBef>
              <a:spcAft>
                <a:spcPts val="0"/>
              </a:spcAft>
              <a:buNone/>
            </a:pPr>
            <a:r>
              <a:rPr b="0" i="0" lang="en-US" sz="2900" u="none" cap="none" strike="noStrike">
                <a:solidFill>
                  <a:srgbClr val="231F20"/>
                </a:solidFill>
                <a:latin typeface="DM Sans"/>
                <a:ea typeface="DM Sans"/>
                <a:cs typeface="DM Sans"/>
                <a:sym typeface="DM Sans"/>
              </a:rPr>
              <a:t>Dependent Variable</a:t>
            </a:r>
            <a:endParaRPr sz="2900"/>
          </a:p>
          <a:p>
            <a:pPr indent="-317500" lvl="1" marL="647700" marR="0" rtl="0" algn="just">
              <a:lnSpc>
                <a:spcPct val="120000"/>
              </a:lnSpc>
              <a:spcBef>
                <a:spcPts val="0"/>
              </a:spcBef>
              <a:spcAft>
                <a:spcPts val="0"/>
              </a:spcAft>
              <a:buClr>
                <a:srgbClr val="231F20"/>
              </a:buClr>
              <a:buSzPts val="2900"/>
              <a:buFont typeface="Arial"/>
              <a:buChar char="•"/>
            </a:pPr>
            <a:r>
              <a:rPr b="0" i="0" lang="en-US" sz="2900" u="none" cap="none" strike="noStrike">
                <a:solidFill>
                  <a:srgbClr val="231F20"/>
                </a:solidFill>
                <a:latin typeface="DM Sans"/>
                <a:ea typeface="DM Sans"/>
                <a:cs typeface="DM Sans"/>
                <a:sym typeface="DM Sans"/>
              </a:rPr>
              <a:t>resale_price - selling price on website as second-hand car in PHP (TARGET)</a:t>
            </a:r>
            <a:endParaRPr sz="2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5"/>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grpSp>
        <p:nvGrpSpPr>
          <p:cNvPr id="377" name="Google Shape;377;p35"/>
          <p:cNvGrpSpPr/>
          <p:nvPr/>
        </p:nvGrpSpPr>
        <p:grpSpPr>
          <a:xfrm>
            <a:off x="1421431" y="3066172"/>
            <a:ext cx="15445138" cy="5215612"/>
            <a:chOff x="0" y="-19050"/>
            <a:chExt cx="2761131" cy="932396"/>
          </a:xfrm>
        </p:grpSpPr>
        <p:sp>
          <p:nvSpPr>
            <p:cNvPr id="378" name="Google Shape;378;p35"/>
            <p:cNvSpPr/>
            <p:nvPr/>
          </p:nvSpPr>
          <p:spPr>
            <a:xfrm>
              <a:off x="0" y="0"/>
              <a:ext cx="2761130" cy="913346"/>
            </a:xfrm>
            <a:custGeom>
              <a:rect b="b" l="l" r="r" t="t"/>
              <a:pathLst>
                <a:path extrusionOk="0" h="913346" w="2761130">
                  <a:moveTo>
                    <a:pt x="0" y="0"/>
                  </a:moveTo>
                  <a:lnTo>
                    <a:pt x="2761130" y="0"/>
                  </a:lnTo>
                  <a:lnTo>
                    <a:pt x="2761130" y="913346"/>
                  </a:lnTo>
                  <a:lnTo>
                    <a:pt x="0" y="913346"/>
                  </a:lnTo>
                  <a:close/>
                </a:path>
              </a:pathLst>
            </a:custGeom>
            <a:solidFill>
              <a:srgbClr val="CCCCCC"/>
            </a:solidFill>
            <a:ln>
              <a:noFill/>
            </a:ln>
          </p:spPr>
        </p:sp>
        <p:sp>
          <p:nvSpPr>
            <p:cNvPr id="379" name="Google Shape;379;p35"/>
            <p:cNvSpPr txBox="1"/>
            <p:nvPr/>
          </p:nvSpPr>
          <p:spPr>
            <a:xfrm>
              <a:off x="0" y="-19050"/>
              <a:ext cx="2761131" cy="932396"/>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0" name="Google Shape;380;p35"/>
          <p:cNvSpPr txBox="1"/>
          <p:nvPr/>
        </p:nvSpPr>
        <p:spPr>
          <a:xfrm>
            <a:off x="1619415" y="1461968"/>
            <a:ext cx="15049170" cy="4661535"/>
          </a:xfrm>
          <a:prstGeom prst="rect">
            <a:avLst/>
          </a:prstGeom>
          <a:noFill/>
          <a:ln>
            <a:noFill/>
          </a:ln>
        </p:spPr>
        <p:txBody>
          <a:bodyPr anchorCtr="0" anchor="t" bIns="0" lIns="0" spcFirstLastPara="1" rIns="0" wrap="square" tIns="0">
            <a:spAutoFit/>
          </a:bodyPr>
          <a:lstStyle/>
          <a:p>
            <a:pPr indent="0" lvl="0" marL="0" marR="0" rtl="0" algn="ctr">
              <a:lnSpc>
                <a:spcPct val="137988"/>
              </a:lnSpc>
              <a:spcBef>
                <a:spcPts val="0"/>
              </a:spcBef>
              <a:spcAft>
                <a:spcPts val="0"/>
              </a:spcAft>
              <a:buNone/>
            </a:pPr>
            <a:r>
              <a:rPr b="1" i="0" lang="en-US" sz="9000" u="none" cap="none" strike="noStrike">
                <a:solidFill>
                  <a:srgbClr val="231F20"/>
                </a:solidFill>
                <a:latin typeface="Oswald"/>
                <a:ea typeface="Oswald"/>
                <a:cs typeface="Oswald"/>
                <a:sym typeface="Oswald"/>
              </a:rPr>
              <a:t>B. EXTERNAL DATASETS </a:t>
            </a:r>
            <a:endParaRPr/>
          </a:p>
          <a:p>
            <a:pPr indent="0" lvl="0" marL="0" marR="0" rtl="0" algn="ctr">
              <a:lnSpc>
                <a:spcPct val="137988"/>
              </a:lnSpc>
              <a:spcBef>
                <a:spcPts val="0"/>
              </a:spcBef>
              <a:spcAft>
                <a:spcPts val="0"/>
              </a:spcAft>
              <a:buNone/>
            </a:pPr>
            <a:r>
              <a:t/>
            </a:r>
            <a:endParaRPr b="1" i="0" sz="9000" u="none" cap="none" strike="noStrike">
              <a:solidFill>
                <a:srgbClr val="231F20"/>
              </a:solidFill>
              <a:latin typeface="Oswald"/>
              <a:ea typeface="Oswald"/>
              <a:cs typeface="Oswald"/>
              <a:sym typeface="Oswald"/>
            </a:endParaRPr>
          </a:p>
          <a:p>
            <a:pPr indent="0" lvl="0" marL="0" marR="0" rtl="0" algn="ctr">
              <a:lnSpc>
                <a:spcPct val="137988"/>
              </a:lnSpc>
              <a:spcBef>
                <a:spcPts val="0"/>
              </a:spcBef>
              <a:spcAft>
                <a:spcPts val="0"/>
              </a:spcAft>
              <a:buNone/>
            </a:pPr>
            <a:r>
              <a:t/>
            </a:r>
            <a:endParaRPr b="1" i="0" sz="9000" u="none" cap="none" strike="noStrike">
              <a:solidFill>
                <a:srgbClr val="231F20"/>
              </a:solidFill>
              <a:latin typeface="Oswald"/>
              <a:ea typeface="Oswald"/>
              <a:cs typeface="Oswald"/>
              <a:sym typeface="Oswald"/>
            </a:endParaRPr>
          </a:p>
        </p:txBody>
      </p:sp>
      <p:sp>
        <p:nvSpPr>
          <p:cNvPr id="381" name="Google Shape;381;p35"/>
          <p:cNvSpPr txBox="1"/>
          <p:nvPr/>
        </p:nvSpPr>
        <p:spPr>
          <a:xfrm>
            <a:off x="622849" y="3739275"/>
            <a:ext cx="16243800" cy="3869400"/>
          </a:xfrm>
          <a:prstGeom prst="rect">
            <a:avLst/>
          </a:prstGeom>
          <a:noFill/>
          <a:ln>
            <a:noFill/>
          </a:ln>
        </p:spPr>
        <p:txBody>
          <a:bodyPr anchorCtr="0" anchor="t" bIns="0" lIns="0" spcFirstLastPara="1" rIns="0" wrap="square" tIns="0">
            <a:spAutoFit/>
          </a:bodyPr>
          <a:lstStyle/>
          <a:p>
            <a:pPr indent="-798189" lvl="1" marL="1596380" marR="0" rtl="0" algn="ctr">
              <a:lnSpc>
                <a:spcPct val="119989"/>
              </a:lnSpc>
              <a:spcBef>
                <a:spcPts val="0"/>
              </a:spcBef>
              <a:spcAft>
                <a:spcPts val="0"/>
              </a:spcAft>
              <a:buClr>
                <a:srgbClr val="231F20"/>
              </a:buClr>
              <a:buSzPts val="7394"/>
              <a:buFont typeface="Arial"/>
              <a:buChar char="•"/>
            </a:pPr>
            <a:r>
              <a:rPr b="0" i="0" lang="en-US" sz="7394" u="none" cap="none" strike="noStrike">
                <a:solidFill>
                  <a:srgbClr val="231F20"/>
                </a:solidFill>
                <a:latin typeface="DM Sans"/>
                <a:ea typeface="DM Sans"/>
                <a:cs typeface="DM Sans"/>
                <a:sym typeface="DM Sans"/>
              </a:rPr>
              <a:t>AutoDeal Brand New Cars</a:t>
            </a:r>
            <a:endParaRPr/>
          </a:p>
          <a:p>
            <a:pPr indent="0" lvl="0" marL="0" marR="0" rtl="0" algn="ctr">
              <a:lnSpc>
                <a:spcPct val="119989"/>
              </a:lnSpc>
              <a:spcBef>
                <a:spcPts val="0"/>
              </a:spcBef>
              <a:spcAft>
                <a:spcPts val="0"/>
              </a:spcAft>
              <a:buNone/>
            </a:pPr>
            <a:r>
              <a:t/>
            </a:r>
            <a:endParaRPr b="0" i="0" sz="7394" u="none" cap="none" strike="noStrike">
              <a:solidFill>
                <a:srgbClr val="231F20"/>
              </a:solidFill>
              <a:latin typeface="DM Sans"/>
              <a:ea typeface="DM Sans"/>
              <a:cs typeface="DM Sans"/>
              <a:sym typeface="DM Sans"/>
            </a:endParaRPr>
          </a:p>
          <a:p>
            <a:pPr indent="-798189" lvl="1" marL="1596380" marR="0" rtl="0" algn="ctr">
              <a:lnSpc>
                <a:spcPct val="119989"/>
              </a:lnSpc>
              <a:spcBef>
                <a:spcPts val="0"/>
              </a:spcBef>
              <a:spcAft>
                <a:spcPts val="0"/>
              </a:spcAft>
              <a:buClr>
                <a:srgbClr val="231F20"/>
              </a:buClr>
              <a:buSzPts val="7394"/>
              <a:buFont typeface="Arial"/>
              <a:buChar char="•"/>
            </a:pPr>
            <a:r>
              <a:rPr b="0" i="0" lang="en-US" sz="7394" u="none" cap="none" strike="noStrike">
                <a:solidFill>
                  <a:srgbClr val="231F20"/>
                </a:solidFill>
                <a:latin typeface="DM Sans"/>
                <a:ea typeface="DM Sans"/>
                <a:cs typeface="DM Sans"/>
                <a:sym typeface="DM Sans"/>
              </a:rPr>
              <a:t>Zigwheels Car Service Centers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6"/>
          <p:cNvSpPr/>
          <p:nvPr/>
        </p:nvSpPr>
        <p:spPr>
          <a:xfrm>
            <a:off x="2235587" y="2942037"/>
            <a:ext cx="8271069" cy="5312680"/>
          </a:xfrm>
          <a:custGeom>
            <a:rect b="b" l="l" r="r" t="t"/>
            <a:pathLst>
              <a:path extrusionOk="0" h="5312680" w="8271069">
                <a:moveTo>
                  <a:pt x="0" y="0"/>
                </a:moveTo>
                <a:lnTo>
                  <a:pt x="8271070" y="0"/>
                </a:lnTo>
                <a:lnTo>
                  <a:pt x="8271070" y="5312681"/>
                </a:lnTo>
                <a:lnTo>
                  <a:pt x="0" y="5312681"/>
                </a:lnTo>
                <a:lnTo>
                  <a:pt x="0" y="0"/>
                </a:lnTo>
                <a:close/>
              </a:path>
            </a:pathLst>
          </a:custGeom>
          <a:blipFill rotWithShape="1">
            <a:blip r:embed="rId3">
              <a:alphaModFix/>
            </a:blip>
            <a:stretch>
              <a:fillRect b="0" l="0" r="0" t="0"/>
            </a:stretch>
          </a:blipFill>
          <a:ln>
            <a:noFill/>
          </a:ln>
        </p:spPr>
      </p:sp>
      <p:grpSp>
        <p:nvGrpSpPr>
          <p:cNvPr id="387" name="Google Shape;387;p36"/>
          <p:cNvGrpSpPr/>
          <p:nvPr/>
        </p:nvGrpSpPr>
        <p:grpSpPr>
          <a:xfrm>
            <a:off x="10065797" y="5157518"/>
            <a:ext cx="881720" cy="881720"/>
            <a:chOff x="0" y="0"/>
            <a:chExt cx="812800" cy="812800"/>
          </a:xfrm>
        </p:grpSpPr>
        <p:sp>
          <p:nvSpPr>
            <p:cNvPr id="388" name="Google Shape;388;p36"/>
            <p:cNvSpPr/>
            <p:nvPr/>
          </p:nvSpPr>
          <p:spPr>
            <a:xfrm>
              <a:off x="0" y="0"/>
              <a:ext cx="812800" cy="812800"/>
            </a:xfrm>
            <a:custGeom>
              <a:rect b="b" l="l" r="r" t="t"/>
              <a:pathLst>
                <a:path extrusionOk="0"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31F20"/>
            </a:solidFill>
            <a:ln>
              <a:noFill/>
            </a:ln>
          </p:spPr>
        </p:sp>
        <p:sp>
          <p:nvSpPr>
            <p:cNvPr id="389" name="Google Shape;389;p36"/>
            <p:cNvSpPr txBox="1"/>
            <p:nvPr/>
          </p:nvSpPr>
          <p:spPr>
            <a:xfrm>
              <a:off x="0" y="165100"/>
              <a:ext cx="7112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0" name="Google Shape;390;p36"/>
          <p:cNvSpPr/>
          <p:nvPr/>
        </p:nvSpPr>
        <p:spPr>
          <a:xfrm>
            <a:off x="11997295" y="2813858"/>
            <a:ext cx="4055118" cy="5440860"/>
          </a:xfrm>
          <a:custGeom>
            <a:rect b="b" l="l" r="r" t="t"/>
            <a:pathLst>
              <a:path extrusionOk="0" h="5440860" w="4055118">
                <a:moveTo>
                  <a:pt x="0" y="0"/>
                </a:moveTo>
                <a:lnTo>
                  <a:pt x="4055118" y="0"/>
                </a:lnTo>
                <a:lnTo>
                  <a:pt x="4055118" y="5440860"/>
                </a:lnTo>
                <a:lnTo>
                  <a:pt x="0" y="5440860"/>
                </a:lnTo>
                <a:lnTo>
                  <a:pt x="0" y="0"/>
                </a:lnTo>
                <a:close/>
              </a:path>
            </a:pathLst>
          </a:custGeom>
          <a:blipFill rotWithShape="1">
            <a:blip r:embed="rId4">
              <a:alphaModFix/>
            </a:blip>
            <a:stretch>
              <a:fillRect b="0" l="0" r="0" t="0"/>
            </a:stretch>
          </a:blipFill>
          <a:ln>
            <a:noFill/>
          </a:ln>
        </p:spPr>
      </p:sp>
      <p:sp>
        <p:nvSpPr>
          <p:cNvPr id="391" name="Google Shape;391;p36"/>
          <p:cNvSpPr txBox="1"/>
          <p:nvPr/>
        </p:nvSpPr>
        <p:spPr>
          <a:xfrm>
            <a:off x="3566443" y="653486"/>
            <a:ext cx="11155114" cy="1123950"/>
          </a:xfrm>
          <a:prstGeom prst="rect">
            <a:avLst/>
          </a:prstGeom>
          <a:noFill/>
          <a:ln>
            <a:noFill/>
          </a:ln>
        </p:spPr>
        <p:txBody>
          <a:bodyPr anchorCtr="0" anchor="t" bIns="0" lIns="0" spcFirstLastPara="1" rIns="0" wrap="square" tIns="0">
            <a:spAutoFit/>
          </a:bodyPr>
          <a:lstStyle/>
          <a:p>
            <a:pPr indent="0" lvl="0" marL="0" marR="0" rtl="0" algn="ctr">
              <a:lnSpc>
                <a:spcPct val="119989"/>
              </a:lnSpc>
              <a:spcBef>
                <a:spcPts val="0"/>
              </a:spcBef>
              <a:spcAft>
                <a:spcPts val="0"/>
              </a:spcAft>
              <a:buNone/>
            </a:pPr>
            <a:r>
              <a:rPr b="0" i="0" lang="en-US" sz="7394" u="sng" cap="none" strike="noStrike">
                <a:solidFill>
                  <a:srgbClr val="231F20"/>
                </a:solidFill>
                <a:latin typeface="DM Sans"/>
                <a:ea typeface="DM Sans"/>
                <a:cs typeface="DM Sans"/>
                <a:sym typeface="DM Sans"/>
                <a:hlinkClick r:id="rId5">
                  <a:extLst>
                    <a:ext uri="{A12FA001-AC4F-418D-AE19-62706E023703}">
                      <ahyp:hlinkClr val="tx"/>
                    </a:ext>
                  </a:extLst>
                </a:hlinkClick>
              </a:rPr>
              <a:t>AutoDeal Brand New Cars</a:t>
            </a:r>
            <a:endParaRPr/>
          </a:p>
        </p:txBody>
      </p:sp>
      <p:sp>
        <p:nvSpPr>
          <p:cNvPr id="392" name="Google Shape;392;p36"/>
          <p:cNvSpPr txBox="1"/>
          <p:nvPr/>
        </p:nvSpPr>
        <p:spPr>
          <a:xfrm>
            <a:off x="4551011" y="2285136"/>
            <a:ext cx="3640223" cy="156279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AutoDeal Website</a:t>
            </a:r>
            <a:endParaRPr/>
          </a:p>
          <a:p>
            <a:pPr indent="0" lvl="0" marL="0" marR="0" rtl="0" algn="ctr">
              <a:lnSpc>
                <a:spcPct val="120029"/>
              </a:lnSpc>
              <a:spcBef>
                <a:spcPts val="0"/>
              </a:spcBef>
              <a:spcAft>
                <a:spcPts val="0"/>
              </a:spcAft>
              <a:buNone/>
            </a:pPr>
            <a:r>
              <a:t/>
            </a:r>
            <a:endParaRPr b="0" i="0" sz="3425" u="none" cap="none" strike="noStrike">
              <a:solidFill>
                <a:srgbClr val="231F20"/>
              </a:solidFill>
              <a:latin typeface="DM Sans"/>
              <a:ea typeface="DM Sans"/>
              <a:cs typeface="DM Sans"/>
              <a:sym typeface="DM Sans"/>
            </a:endParaRPr>
          </a:p>
          <a:p>
            <a:pPr indent="0" lvl="0" marL="0" marR="0" rtl="0" algn="ctr">
              <a:lnSpc>
                <a:spcPct val="120029"/>
              </a:lnSpc>
              <a:spcBef>
                <a:spcPts val="0"/>
              </a:spcBef>
              <a:spcAft>
                <a:spcPts val="0"/>
              </a:spcAft>
              <a:buNone/>
            </a:pPr>
            <a:r>
              <a:t/>
            </a:r>
            <a:endParaRPr b="0" i="0" sz="3425" u="none" cap="none" strike="noStrike">
              <a:solidFill>
                <a:srgbClr val="231F20"/>
              </a:solidFill>
              <a:latin typeface="DM Sans"/>
              <a:ea typeface="DM Sans"/>
              <a:cs typeface="DM Sans"/>
              <a:sym typeface="DM Sans"/>
            </a:endParaRPr>
          </a:p>
        </p:txBody>
      </p:sp>
      <p:sp>
        <p:nvSpPr>
          <p:cNvPr id="393" name="Google Shape;393;p36"/>
          <p:cNvSpPr txBox="1"/>
          <p:nvPr/>
        </p:nvSpPr>
        <p:spPr>
          <a:xfrm>
            <a:off x="11882353" y="2144431"/>
            <a:ext cx="4285001" cy="52728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Webscraped Dataset</a:t>
            </a:r>
            <a:endParaRPr/>
          </a:p>
        </p:txBody>
      </p:sp>
      <p:sp>
        <p:nvSpPr>
          <p:cNvPr id="394" name="Google Shape;394;p36"/>
          <p:cNvSpPr txBox="1"/>
          <p:nvPr/>
        </p:nvSpPr>
        <p:spPr>
          <a:xfrm>
            <a:off x="4945573" y="8626193"/>
            <a:ext cx="8396854" cy="52728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See autoDealExternal.ipynb for the codes.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7"/>
          <p:cNvSpPr/>
          <p:nvPr/>
        </p:nvSpPr>
        <p:spPr>
          <a:xfrm>
            <a:off x="9757705" y="2181064"/>
            <a:ext cx="7115427" cy="3069963"/>
          </a:xfrm>
          <a:custGeom>
            <a:rect b="b" l="l" r="r" t="t"/>
            <a:pathLst>
              <a:path extrusionOk="0" h="3069963" w="7115427">
                <a:moveTo>
                  <a:pt x="0" y="0"/>
                </a:moveTo>
                <a:lnTo>
                  <a:pt x="7115427" y="0"/>
                </a:lnTo>
                <a:lnTo>
                  <a:pt x="7115427" y="3069963"/>
                </a:lnTo>
                <a:lnTo>
                  <a:pt x="0" y="3069963"/>
                </a:lnTo>
                <a:lnTo>
                  <a:pt x="0" y="0"/>
                </a:lnTo>
                <a:close/>
              </a:path>
            </a:pathLst>
          </a:custGeom>
          <a:blipFill rotWithShape="1">
            <a:blip r:embed="rId3">
              <a:alphaModFix/>
            </a:blip>
            <a:stretch>
              <a:fillRect b="0" l="0" r="0" t="0"/>
            </a:stretch>
          </a:blipFill>
          <a:ln>
            <a:noFill/>
          </a:ln>
        </p:spPr>
      </p:sp>
      <p:sp>
        <p:nvSpPr>
          <p:cNvPr id="400" name="Google Shape;400;p37"/>
          <p:cNvSpPr/>
          <p:nvPr/>
        </p:nvSpPr>
        <p:spPr>
          <a:xfrm>
            <a:off x="9795138" y="5251027"/>
            <a:ext cx="7077994" cy="3914564"/>
          </a:xfrm>
          <a:custGeom>
            <a:rect b="b" l="l" r="r" t="t"/>
            <a:pathLst>
              <a:path extrusionOk="0" h="3914564" w="7077994">
                <a:moveTo>
                  <a:pt x="0" y="0"/>
                </a:moveTo>
                <a:lnTo>
                  <a:pt x="7077994" y="0"/>
                </a:lnTo>
                <a:lnTo>
                  <a:pt x="7077994" y="3914564"/>
                </a:lnTo>
                <a:lnTo>
                  <a:pt x="0" y="3914564"/>
                </a:lnTo>
                <a:lnTo>
                  <a:pt x="0" y="0"/>
                </a:lnTo>
                <a:close/>
              </a:path>
            </a:pathLst>
          </a:custGeom>
          <a:blipFill rotWithShape="1">
            <a:blip r:embed="rId4">
              <a:alphaModFix/>
            </a:blip>
            <a:stretch>
              <a:fillRect b="0" l="0" r="0" t="0"/>
            </a:stretch>
          </a:blipFill>
          <a:ln>
            <a:noFill/>
          </a:ln>
        </p:spPr>
      </p:sp>
      <p:sp>
        <p:nvSpPr>
          <p:cNvPr id="401" name="Google Shape;401;p37"/>
          <p:cNvSpPr txBox="1"/>
          <p:nvPr/>
        </p:nvSpPr>
        <p:spPr>
          <a:xfrm>
            <a:off x="3566110" y="653486"/>
            <a:ext cx="11155780" cy="1117480"/>
          </a:xfrm>
          <a:prstGeom prst="rect">
            <a:avLst/>
          </a:prstGeom>
          <a:noFill/>
          <a:ln>
            <a:noFill/>
          </a:ln>
        </p:spPr>
        <p:txBody>
          <a:bodyPr anchorCtr="0" anchor="t" bIns="0" lIns="0" spcFirstLastPara="1" rIns="0" wrap="square" tIns="0">
            <a:spAutoFit/>
          </a:bodyPr>
          <a:lstStyle/>
          <a:p>
            <a:pPr indent="0" lvl="0" marL="0" marR="0" rtl="0" algn="ctr">
              <a:lnSpc>
                <a:spcPct val="119989"/>
              </a:lnSpc>
              <a:spcBef>
                <a:spcPts val="0"/>
              </a:spcBef>
              <a:spcAft>
                <a:spcPts val="0"/>
              </a:spcAft>
              <a:buNone/>
            </a:pPr>
            <a:r>
              <a:rPr b="0" i="0" lang="en-US" sz="7394" u="none" cap="none" strike="noStrike">
                <a:solidFill>
                  <a:srgbClr val="231F20"/>
                </a:solidFill>
                <a:latin typeface="DM Sans"/>
                <a:ea typeface="DM Sans"/>
                <a:cs typeface="DM Sans"/>
                <a:sym typeface="DM Sans"/>
              </a:rPr>
              <a:t>AutoDeal Brand New Cars</a:t>
            </a:r>
            <a:endParaRPr/>
          </a:p>
        </p:txBody>
      </p:sp>
      <p:sp>
        <p:nvSpPr>
          <p:cNvPr id="402" name="Google Shape;402;p37"/>
          <p:cNvSpPr txBox="1"/>
          <p:nvPr/>
        </p:nvSpPr>
        <p:spPr>
          <a:xfrm>
            <a:off x="1294476" y="2284602"/>
            <a:ext cx="6781500" cy="7111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3000" u="none" cap="none" strike="noStrike">
                <a:solidFill>
                  <a:srgbClr val="231F20"/>
                </a:solidFill>
                <a:latin typeface="DM Sans"/>
                <a:ea typeface="DM Sans"/>
                <a:cs typeface="DM Sans"/>
                <a:sym typeface="DM Sans"/>
              </a:rPr>
              <a:t>We decided to make use of the price of brand new cars from AutoDeal to merge it with the primary dataset so that we have an additional column called SRP (price of a brand new car) that could provide a valuable use in comparison to the resale price from the used cars dataset. To make the data collection faster, we looked for the unique Makes and stored it in a list, then iterated through it to only web scrape the Makes that are in the primary dataset.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8"/>
          <p:cNvSpPr/>
          <p:nvPr/>
        </p:nvSpPr>
        <p:spPr>
          <a:xfrm>
            <a:off x="9572823" y="3222170"/>
            <a:ext cx="7522126" cy="5359515"/>
          </a:xfrm>
          <a:custGeom>
            <a:rect b="b" l="l" r="r" t="t"/>
            <a:pathLst>
              <a:path extrusionOk="0" h="5359515" w="7522126">
                <a:moveTo>
                  <a:pt x="0" y="0"/>
                </a:moveTo>
                <a:lnTo>
                  <a:pt x="7522125" y="0"/>
                </a:lnTo>
                <a:lnTo>
                  <a:pt x="7522125" y="5359515"/>
                </a:lnTo>
                <a:lnTo>
                  <a:pt x="0" y="5359515"/>
                </a:lnTo>
                <a:lnTo>
                  <a:pt x="0" y="0"/>
                </a:lnTo>
                <a:close/>
              </a:path>
            </a:pathLst>
          </a:custGeom>
          <a:blipFill rotWithShape="1">
            <a:blip r:embed="rId3">
              <a:alphaModFix/>
            </a:blip>
            <a:stretch>
              <a:fillRect b="0" l="0" r="0" t="0"/>
            </a:stretch>
          </a:blipFill>
          <a:ln>
            <a:noFill/>
          </a:ln>
        </p:spPr>
      </p:sp>
      <p:sp>
        <p:nvSpPr>
          <p:cNvPr id="408" name="Google Shape;408;p38"/>
          <p:cNvSpPr txBox="1"/>
          <p:nvPr/>
        </p:nvSpPr>
        <p:spPr>
          <a:xfrm>
            <a:off x="3566110" y="653486"/>
            <a:ext cx="11155780" cy="1117480"/>
          </a:xfrm>
          <a:prstGeom prst="rect">
            <a:avLst/>
          </a:prstGeom>
          <a:noFill/>
          <a:ln>
            <a:noFill/>
          </a:ln>
        </p:spPr>
        <p:txBody>
          <a:bodyPr anchorCtr="0" anchor="t" bIns="0" lIns="0" spcFirstLastPara="1" rIns="0" wrap="square" tIns="0">
            <a:spAutoFit/>
          </a:bodyPr>
          <a:lstStyle/>
          <a:p>
            <a:pPr indent="0" lvl="0" marL="0" marR="0" rtl="0" algn="ctr">
              <a:lnSpc>
                <a:spcPct val="119989"/>
              </a:lnSpc>
              <a:spcBef>
                <a:spcPts val="0"/>
              </a:spcBef>
              <a:spcAft>
                <a:spcPts val="0"/>
              </a:spcAft>
              <a:buNone/>
            </a:pPr>
            <a:r>
              <a:rPr b="0" i="0" lang="en-US" sz="7394" u="none" cap="none" strike="noStrike">
                <a:solidFill>
                  <a:srgbClr val="231F20"/>
                </a:solidFill>
                <a:latin typeface="DM Sans"/>
                <a:ea typeface="DM Sans"/>
                <a:cs typeface="DM Sans"/>
                <a:sym typeface="DM Sans"/>
              </a:rPr>
              <a:t>AutoDeal Brand New Cars</a:t>
            </a:r>
            <a:endParaRPr/>
          </a:p>
        </p:txBody>
      </p:sp>
      <p:sp>
        <p:nvSpPr>
          <p:cNvPr id="409" name="Google Shape;409;p38"/>
          <p:cNvSpPr txBox="1"/>
          <p:nvPr/>
        </p:nvSpPr>
        <p:spPr>
          <a:xfrm>
            <a:off x="1544619" y="4292202"/>
            <a:ext cx="6781449" cy="320992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3000" u="none" cap="none" strike="noStrike">
                <a:solidFill>
                  <a:srgbClr val="231F20"/>
                </a:solidFill>
                <a:latin typeface="DM Sans"/>
                <a:ea typeface="DM Sans"/>
                <a:cs typeface="DM Sans"/>
                <a:sym typeface="DM Sans"/>
              </a:rPr>
              <a:t>There was a problem during web scraping that stopped the code because one car had no listed price that caused an error. A simple solution we made is that we web scraped first from Suzuki to Kia, then Isuzu to Foton to avoid the error.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9"/>
          <p:cNvSpPr/>
          <p:nvPr/>
        </p:nvSpPr>
        <p:spPr>
          <a:xfrm>
            <a:off x="11590066" y="2956110"/>
            <a:ext cx="3987925" cy="5469154"/>
          </a:xfrm>
          <a:custGeom>
            <a:rect b="b" l="l" r="r" t="t"/>
            <a:pathLst>
              <a:path extrusionOk="0" h="5469154" w="3987925">
                <a:moveTo>
                  <a:pt x="0" y="0"/>
                </a:moveTo>
                <a:lnTo>
                  <a:pt x="3987924" y="0"/>
                </a:lnTo>
                <a:lnTo>
                  <a:pt x="3987924" y="5469154"/>
                </a:lnTo>
                <a:lnTo>
                  <a:pt x="0" y="5469154"/>
                </a:lnTo>
                <a:lnTo>
                  <a:pt x="0" y="0"/>
                </a:lnTo>
                <a:close/>
              </a:path>
            </a:pathLst>
          </a:custGeom>
          <a:blipFill rotWithShape="1">
            <a:blip r:embed="rId3">
              <a:alphaModFix/>
            </a:blip>
            <a:stretch>
              <a:fillRect b="0" l="0" r="0" t="0"/>
            </a:stretch>
          </a:blipFill>
          <a:ln>
            <a:noFill/>
          </a:ln>
        </p:spPr>
      </p:sp>
      <p:sp>
        <p:nvSpPr>
          <p:cNvPr id="415" name="Google Shape;415;p39"/>
          <p:cNvSpPr txBox="1"/>
          <p:nvPr/>
        </p:nvSpPr>
        <p:spPr>
          <a:xfrm>
            <a:off x="3566110" y="653486"/>
            <a:ext cx="11155780" cy="1117480"/>
          </a:xfrm>
          <a:prstGeom prst="rect">
            <a:avLst/>
          </a:prstGeom>
          <a:noFill/>
          <a:ln>
            <a:noFill/>
          </a:ln>
        </p:spPr>
        <p:txBody>
          <a:bodyPr anchorCtr="0" anchor="t" bIns="0" lIns="0" spcFirstLastPara="1" rIns="0" wrap="square" tIns="0">
            <a:spAutoFit/>
          </a:bodyPr>
          <a:lstStyle/>
          <a:p>
            <a:pPr indent="0" lvl="0" marL="0" marR="0" rtl="0" algn="ctr">
              <a:lnSpc>
                <a:spcPct val="119989"/>
              </a:lnSpc>
              <a:spcBef>
                <a:spcPts val="0"/>
              </a:spcBef>
              <a:spcAft>
                <a:spcPts val="0"/>
              </a:spcAft>
              <a:buNone/>
            </a:pPr>
            <a:r>
              <a:rPr b="0" i="0" lang="en-US" sz="7394" u="none" cap="none" strike="noStrike">
                <a:solidFill>
                  <a:srgbClr val="231F20"/>
                </a:solidFill>
                <a:latin typeface="DM Sans"/>
                <a:ea typeface="DM Sans"/>
                <a:cs typeface="DM Sans"/>
                <a:sym typeface="DM Sans"/>
              </a:rPr>
              <a:t>AutoDeal Brand New Cars</a:t>
            </a:r>
            <a:endParaRPr/>
          </a:p>
        </p:txBody>
      </p:sp>
      <p:sp>
        <p:nvSpPr>
          <p:cNvPr id="416" name="Google Shape;416;p39"/>
          <p:cNvSpPr txBox="1"/>
          <p:nvPr/>
        </p:nvSpPr>
        <p:spPr>
          <a:xfrm rot="60000">
            <a:off x="1962827" y="4766728"/>
            <a:ext cx="6781449" cy="229552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3000" u="none" cap="none" strike="noStrike">
                <a:solidFill>
                  <a:srgbClr val="231F20"/>
                </a:solidFill>
                <a:latin typeface="DM Sans"/>
                <a:ea typeface="DM Sans"/>
                <a:cs typeface="DM Sans"/>
                <a:sym typeface="DM Sans"/>
              </a:rPr>
              <a:t>Then, we concatenated the two to finally get the first external dataset and saved as a csv file, autoDealExternal.csv in folder 2.</a:t>
            </a:r>
            <a:endParaRPr/>
          </a:p>
          <a:p>
            <a:pPr indent="0" lvl="0" marL="0" marR="0" rtl="0" algn="just">
              <a:lnSpc>
                <a:spcPct val="120000"/>
              </a:lnSpc>
              <a:spcBef>
                <a:spcPts val="0"/>
              </a:spcBef>
              <a:spcAft>
                <a:spcPts val="0"/>
              </a:spcAft>
              <a:buNone/>
            </a:pPr>
            <a:r>
              <a:t/>
            </a:r>
            <a:endParaRPr b="0" i="0" sz="3000" u="none" cap="none" strike="noStrike">
              <a:solidFill>
                <a:srgbClr val="231F2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108" name="Google Shape;108;p4"/>
          <p:cNvSpPr txBox="1"/>
          <p:nvPr/>
        </p:nvSpPr>
        <p:spPr>
          <a:xfrm>
            <a:off x="919263" y="4499610"/>
            <a:ext cx="16230600" cy="1173480"/>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6999" u="none" cap="none" strike="noStrike">
                <a:solidFill>
                  <a:srgbClr val="231F20"/>
                </a:solidFill>
                <a:latin typeface="Oswald"/>
                <a:ea typeface="Oswald"/>
                <a:cs typeface="Oswald"/>
                <a:sym typeface="Oswald"/>
              </a:rPr>
              <a:t>II. TECHNICAL APPLICATIONS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0"/>
          <p:cNvSpPr txBox="1"/>
          <p:nvPr/>
        </p:nvSpPr>
        <p:spPr>
          <a:xfrm>
            <a:off x="3566110" y="653486"/>
            <a:ext cx="11155780" cy="1117480"/>
          </a:xfrm>
          <a:prstGeom prst="rect">
            <a:avLst/>
          </a:prstGeom>
          <a:noFill/>
          <a:ln>
            <a:noFill/>
          </a:ln>
        </p:spPr>
        <p:txBody>
          <a:bodyPr anchorCtr="0" anchor="t" bIns="0" lIns="0" spcFirstLastPara="1" rIns="0" wrap="square" tIns="0">
            <a:spAutoFit/>
          </a:bodyPr>
          <a:lstStyle/>
          <a:p>
            <a:pPr indent="0" lvl="0" marL="0" marR="0" rtl="0" algn="ctr">
              <a:lnSpc>
                <a:spcPct val="119989"/>
              </a:lnSpc>
              <a:spcBef>
                <a:spcPts val="0"/>
              </a:spcBef>
              <a:spcAft>
                <a:spcPts val="0"/>
              </a:spcAft>
              <a:buNone/>
            </a:pPr>
            <a:r>
              <a:rPr b="0" i="0" lang="en-US" sz="7394" u="none" cap="none" strike="noStrike">
                <a:solidFill>
                  <a:srgbClr val="231F20"/>
                </a:solidFill>
                <a:latin typeface="DM Sans"/>
                <a:ea typeface="DM Sans"/>
                <a:cs typeface="DM Sans"/>
                <a:sym typeface="DM Sans"/>
              </a:rPr>
              <a:t>AutoDeal Brand New Cars</a:t>
            </a:r>
            <a:endParaRPr/>
          </a:p>
        </p:txBody>
      </p:sp>
      <p:sp>
        <p:nvSpPr>
          <p:cNvPr id="422" name="Google Shape;422;p40"/>
          <p:cNvSpPr txBox="1"/>
          <p:nvPr/>
        </p:nvSpPr>
        <p:spPr>
          <a:xfrm>
            <a:off x="2326792" y="2592225"/>
            <a:ext cx="13634400" cy="7111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3000" u="none" cap="none" strike="noStrike">
                <a:solidFill>
                  <a:srgbClr val="231F20"/>
                </a:solidFill>
                <a:latin typeface="DM Sans"/>
                <a:ea typeface="DM Sans"/>
                <a:cs typeface="DM Sans"/>
                <a:sym typeface="DM Sans"/>
              </a:rPr>
              <a:t>Under the assumption that the current SRP of a car of the same make and model of an older, to-be-resold car has some bearing on the latter’s value/pricing, the resulting first external dataset consists of the following columns:</a:t>
            </a:r>
            <a:endParaRPr/>
          </a:p>
          <a:p>
            <a:pPr indent="-323850" lvl="1" marL="647700" marR="0" rtl="0" algn="just">
              <a:lnSpc>
                <a:spcPct val="120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Make - manufacturer</a:t>
            </a:r>
            <a:endParaRPr/>
          </a:p>
          <a:p>
            <a:pPr indent="-323850" lvl="1" marL="647700" marR="0" rtl="0" algn="just">
              <a:lnSpc>
                <a:spcPct val="120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Model - (self explanatory)</a:t>
            </a:r>
            <a:endParaRPr/>
          </a:p>
          <a:p>
            <a:pPr indent="-323850" lvl="1" marL="647700" marR="0" rtl="0" algn="just">
              <a:lnSpc>
                <a:spcPct val="120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Year - year of manufacture (all 2024, the current year when the resale prices were set), later renamed to ext_make_year</a:t>
            </a:r>
            <a:endParaRPr/>
          </a:p>
          <a:p>
            <a:pPr indent="-323850" lvl="1" marL="647700" marR="0" rtl="0" algn="just">
              <a:lnSpc>
                <a:spcPct val="120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SRP - corresponding initial price as indexed by the above three columns</a:t>
            </a:r>
            <a:endParaRPr/>
          </a:p>
          <a:p>
            <a:pPr indent="0" lvl="0" marL="0" marR="0" rtl="0" algn="just">
              <a:lnSpc>
                <a:spcPct val="120000"/>
              </a:lnSpc>
              <a:spcBef>
                <a:spcPts val="0"/>
              </a:spcBef>
              <a:spcAft>
                <a:spcPts val="0"/>
              </a:spcAft>
              <a:buNone/>
            </a:pPr>
            <a:r>
              <a:rPr b="0" i="0" lang="en-US" sz="3000" u="none" cap="none" strike="noStrike">
                <a:solidFill>
                  <a:srgbClr val="231F20"/>
                </a:solidFill>
                <a:latin typeface="DM Sans"/>
                <a:ea typeface="DM Sans"/>
                <a:cs typeface="DM Sans"/>
                <a:sym typeface="DM Sans"/>
              </a:rPr>
              <a:t>The scope of said first two columns was derived from the corresponding scope in the primary dataset, and these two columns were concatenated into a third “key” column on which this external dataset was merged with the primary, on a similar “key” column.</a:t>
            </a:r>
            <a:endParaRPr/>
          </a:p>
        </p:txBody>
      </p:sp>
      <p:sp>
        <p:nvSpPr>
          <p:cNvPr id="423" name="Google Shape;423;p40"/>
          <p:cNvSpPr txBox="1"/>
          <p:nvPr/>
        </p:nvSpPr>
        <p:spPr>
          <a:xfrm>
            <a:off x="6560396" y="1770975"/>
            <a:ext cx="5167200" cy="52710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1" i="0" lang="en-US" sz="3425" u="none" cap="none" strike="noStrike">
                <a:solidFill>
                  <a:srgbClr val="231F20"/>
                </a:solidFill>
                <a:latin typeface="DM Sans"/>
                <a:ea typeface="DM Sans"/>
                <a:cs typeface="DM Sans"/>
                <a:sym typeface="DM Sans"/>
              </a:rPr>
              <a:t>External Dataset 1</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41"/>
          <p:cNvGrpSpPr/>
          <p:nvPr/>
        </p:nvGrpSpPr>
        <p:grpSpPr>
          <a:xfrm>
            <a:off x="11789529" y="5002795"/>
            <a:ext cx="881720" cy="881720"/>
            <a:chOff x="0" y="0"/>
            <a:chExt cx="812800" cy="812800"/>
          </a:xfrm>
        </p:grpSpPr>
        <p:sp>
          <p:nvSpPr>
            <p:cNvPr id="429" name="Google Shape;429;p41"/>
            <p:cNvSpPr/>
            <p:nvPr/>
          </p:nvSpPr>
          <p:spPr>
            <a:xfrm>
              <a:off x="0" y="0"/>
              <a:ext cx="812800" cy="812800"/>
            </a:xfrm>
            <a:custGeom>
              <a:rect b="b" l="l" r="r" t="t"/>
              <a:pathLst>
                <a:path extrusionOk="0"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31F20"/>
            </a:solidFill>
            <a:ln>
              <a:noFill/>
            </a:ln>
          </p:spPr>
        </p:sp>
        <p:sp>
          <p:nvSpPr>
            <p:cNvPr id="430" name="Google Shape;430;p41"/>
            <p:cNvSpPr txBox="1"/>
            <p:nvPr/>
          </p:nvSpPr>
          <p:spPr>
            <a:xfrm>
              <a:off x="0" y="165100"/>
              <a:ext cx="7112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1" name="Google Shape;431;p41"/>
          <p:cNvSpPr/>
          <p:nvPr/>
        </p:nvSpPr>
        <p:spPr>
          <a:xfrm>
            <a:off x="2526421" y="2788490"/>
            <a:ext cx="8009554" cy="3879627"/>
          </a:xfrm>
          <a:custGeom>
            <a:rect b="b" l="l" r="r" t="t"/>
            <a:pathLst>
              <a:path extrusionOk="0" h="3879627" w="8009554">
                <a:moveTo>
                  <a:pt x="0" y="0"/>
                </a:moveTo>
                <a:lnTo>
                  <a:pt x="8009554" y="0"/>
                </a:lnTo>
                <a:lnTo>
                  <a:pt x="8009554" y="3879628"/>
                </a:lnTo>
                <a:lnTo>
                  <a:pt x="0" y="3879628"/>
                </a:lnTo>
                <a:lnTo>
                  <a:pt x="0" y="0"/>
                </a:lnTo>
                <a:close/>
              </a:path>
            </a:pathLst>
          </a:custGeom>
          <a:blipFill rotWithShape="1">
            <a:blip r:embed="rId3">
              <a:alphaModFix/>
            </a:blip>
            <a:stretch>
              <a:fillRect b="0" l="0" r="0" t="0"/>
            </a:stretch>
          </a:blipFill>
          <a:ln>
            <a:noFill/>
          </a:ln>
        </p:spPr>
      </p:sp>
      <p:sp>
        <p:nvSpPr>
          <p:cNvPr id="432" name="Google Shape;432;p41"/>
          <p:cNvSpPr/>
          <p:nvPr/>
        </p:nvSpPr>
        <p:spPr>
          <a:xfrm>
            <a:off x="13924803" y="2589419"/>
            <a:ext cx="2028253" cy="6164471"/>
          </a:xfrm>
          <a:custGeom>
            <a:rect b="b" l="l" r="r" t="t"/>
            <a:pathLst>
              <a:path extrusionOk="0" h="6164471" w="2028253">
                <a:moveTo>
                  <a:pt x="0" y="0"/>
                </a:moveTo>
                <a:lnTo>
                  <a:pt x="2028253" y="0"/>
                </a:lnTo>
                <a:lnTo>
                  <a:pt x="2028253" y="6164471"/>
                </a:lnTo>
                <a:lnTo>
                  <a:pt x="0" y="6164471"/>
                </a:lnTo>
                <a:lnTo>
                  <a:pt x="0" y="0"/>
                </a:lnTo>
                <a:close/>
              </a:path>
            </a:pathLst>
          </a:custGeom>
          <a:blipFill rotWithShape="1">
            <a:blip r:embed="rId4">
              <a:alphaModFix/>
            </a:blip>
            <a:stretch>
              <a:fillRect b="0" l="0" r="0" t="0"/>
            </a:stretch>
          </a:blipFill>
          <a:ln>
            <a:noFill/>
          </a:ln>
        </p:spPr>
      </p:sp>
      <p:sp>
        <p:nvSpPr>
          <p:cNvPr id="433" name="Google Shape;433;p41"/>
          <p:cNvSpPr txBox="1"/>
          <p:nvPr/>
        </p:nvSpPr>
        <p:spPr>
          <a:xfrm>
            <a:off x="1280849" y="592375"/>
            <a:ext cx="15726300" cy="1138200"/>
          </a:xfrm>
          <a:prstGeom prst="rect">
            <a:avLst/>
          </a:prstGeom>
          <a:noFill/>
          <a:ln>
            <a:noFill/>
          </a:ln>
        </p:spPr>
        <p:txBody>
          <a:bodyPr anchorCtr="0" anchor="t" bIns="0" lIns="0" spcFirstLastPara="1" rIns="0" wrap="square" tIns="0">
            <a:spAutoFit/>
          </a:bodyPr>
          <a:lstStyle/>
          <a:p>
            <a:pPr indent="0" lvl="0" marL="0" marR="0" rtl="0" algn="ctr">
              <a:lnSpc>
                <a:spcPct val="119989"/>
              </a:lnSpc>
              <a:spcBef>
                <a:spcPts val="0"/>
              </a:spcBef>
              <a:spcAft>
                <a:spcPts val="0"/>
              </a:spcAft>
              <a:buNone/>
            </a:pPr>
            <a:r>
              <a:rPr b="0" i="0" lang="en-US" sz="7394" u="sng" cap="none" strike="noStrike">
                <a:solidFill>
                  <a:srgbClr val="231F20"/>
                </a:solidFill>
                <a:latin typeface="DM Sans"/>
                <a:ea typeface="DM Sans"/>
                <a:cs typeface="DM Sans"/>
                <a:sym typeface="DM Sans"/>
                <a:hlinkClick r:id="rId5">
                  <a:extLst>
                    <a:ext uri="{A12FA001-AC4F-418D-AE19-62706E023703}">
                      <ahyp:hlinkClr val="tx"/>
                    </a:ext>
                  </a:extLst>
                </a:hlinkClick>
              </a:rPr>
              <a:t>Zigwheels Car Service Centers</a:t>
            </a:r>
            <a:endParaRPr/>
          </a:p>
        </p:txBody>
      </p:sp>
      <p:sp>
        <p:nvSpPr>
          <p:cNvPr id="434" name="Google Shape;434;p41"/>
          <p:cNvSpPr txBox="1"/>
          <p:nvPr/>
        </p:nvSpPr>
        <p:spPr>
          <a:xfrm>
            <a:off x="4652525" y="2167044"/>
            <a:ext cx="3757345" cy="156279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Zigwheels Website</a:t>
            </a:r>
            <a:endParaRPr/>
          </a:p>
          <a:p>
            <a:pPr indent="0" lvl="0" marL="0" marR="0" rtl="0" algn="ctr">
              <a:lnSpc>
                <a:spcPct val="120029"/>
              </a:lnSpc>
              <a:spcBef>
                <a:spcPts val="0"/>
              </a:spcBef>
              <a:spcAft>
                <a:spcPts val="0"/>
              </a:spcAft>
              <a:buNone/>
            </a:pPr>
            <a:r>
              <a:t/>
            </a:r>
            <a:endParaRPr b="0" i="0" sz="3425" u="none" cap="none" strike="noStrike">
              <a:solidFill>
                <a:srgbClr val="231F20"/>
              </a:solidFill>
              <a:latin typeface="DM Sans"/>
              <a:ea typeface="DM Sans"/>
              <a:cs typeface="DM Sans"/>
              <a:sym typeface="DM Sans"/>
            </a:endParaRPr>
          </a:p>
          <a:p>
            <a:pPr indent="0" lvl="0" marL="0" marR="0" rtl="0" algn="ctr">
              <a:lnSpc>
                <a:spcPct val="120029"/>
              </a:lnSpc>
              <a:spcBef>
                <a:spcPts val="0"/>
              </a:spcBef>
              <a:spcAft>
                <a:spcPts val="0"/>
              </a:spcAft>
              <a:buNone/>
            </a:pPr>
            <a:r>
              <a:t/>
            </a:r>
            <a:endParaRPr b="0" i="0" sz="3425" u="none" cap="none" strike="noStrike">
              <a:solidFill>
                <a:srgbClr val="231F20"/>
              </a:solidFill>
              <a:latin typeface="DM Sans"/>
              <a:ea typeface="DM Sans"/>
              <a:cs typeface="DM Sans"/>
              <a:sym typeface="DM Sans"/>
            </a:endParaRPr>
          </a:p>
        </p:txBody>
      </p:sp>
      <p:sp>
        <p:nvSpPr>
          <p:cNvPr id="435" name="Google Shape;435;p41"/>
          <p:cNvSpPr txBox="1"/>
          <p:nvPr/>
        </p:nvSpPr>
        <p:spPr>
          <a:xfrm>
            <a:off x="14151189" y="2003726"/>
            <a:ext cx="1575482" cy="52728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Dataset</a:t>
            </a:r>
            <a:endParaRPr/>
          </a:p>
        </p:txBody>
      </p:sp>
      <p:sp>
        <p:nvSpPr>
          <p:cNvPr id="436" name="Google Shape;436;p41"/>
          <p:cNvSpPr txBox="1"/>
          <p:nvPr/>
        </p:nvSpPr>
        <p:spPr>
          <a:xfrm>
            <a:off x="2200712" y="7177755"/>
            <a:ext cx="8660972" cy="2080545"/>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There is no notebook for this because the</a:t>
            </a:r>
            <a:endParaRPr/>
          </a:p>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data collection for this dataset is done</a:t>
            </a:r>
            <a:endParaRPr/>
          </a:p>
          <a:p>
            <a:pPr indent="0" lvl="0" marL="0" marR="0" rtl="0" algn="ctr">
              <a:lnSpc>
                <a:spcPct val="120029"/>
              </a:lnSpc>
              <a:spcBef>
                <a:spcPts val="0"/>
              </a:spcBef>
              <a:spcAft>
                <a:spcPts val="0"/>
              </a:spcAft>
              <a:buNone/>
            </a:pPr>
            <a:r>
              <a:rPr b="0" i="0" lang="en-US" sz="3425" u="none" cap="none" strike="noStrike">
                <a:solidFill>
                  <a:srgbClr val="231F20"/>
                </a:solidFill>
                <a:latin typeface="DM Sans"/>
                <a:ea typeface="DM Sans"/>
                <a:cs typeface="DM Sans"/>
                <a:sym typeface="DM Sans"/>
              </a:rPr>
              <a:t>manually. This was saved as a csv file, make_mshops.csv in the datasets folder.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2"/>
          <p:cNvSpPr txBox="1"/>
          <p:nvPr/>
        </p:nvSpPr>
        <p:spPr>
          <a:xfrm>
            <a:off x="1541399" y="623250"/>
            <a:ext cx="15205200" cy="1138200"/>
          </a:xfrm>
          <a:prstGeom prst="rect">
            <a:avLst/>
          </a:prstGeom>
          <a:noFill/>
          <a:ln>
            <a:noFill/>
          </a:ln>
        </p:spPr>
        <p:txBody>
          <a:bodyPr anchorCtr="0" anchor="t" bIns="0" lIns="0" spcFirstLastPara="1" rIns="0" wrap="square" tIns="0">
            <a:spAutoFit/>
          </a:bodyPr>
          <a:lstStyle/>
          <a:p>
            <a:pPr indent="0" lvl="0" marL="0" marR="0" rtl="0" algn="ctr">
              <a:lnSpc>
                <a:spcPct val="119989"/>
              </a:lnSpc>
              <a:spcBef>
                <a:spcPts val="0"/>
              </a:spcBef>
              <a:spcAft>
                <a:spcPts val="0"/>
              </a:spcAft>
              <a:buNone/>
            </a:pPr>
            <a:r>
              <a:rPr b="0" i="0" lang="en-US" sz="7394" u="sng" cap="none" strike="noStrike">
                <a:solidFill>
                  <a:srgbClr val="231F20"/>
                </a:solidFill>
                <a:latin typeface="DM Sans"/>
                <a:ea typeface="DM Sans"/>
                <a:cs typeface="DM Sans"/>
                <a:sym typeface="DM Sans"/>
                <a:hlinkClick r:id="rId3">
                  <a:extLst>
                    <a:ext uri="{A12FA001-AC4F-418D-AE19-62706E023703}">
                      <ahyp:hlinkClr val="tx"/>
                    </a:ext>
                  </a:extLst>
                </a:hlinkClick>
              </a:rPr>
              <a:t>Zigwheels Car Service Centers</a:t>
            </a:r>
            <a:endParaRPr/>
          </a:p>
        </p:txBody>
      </p:sp>
      <p:sp>
        <p:nvSpPr>
          <p:cNvPr id="442" name="Google Shape;442;p42"/>
          <p:cNvSpPr txBox="1"/>
          <p:nvPr/>
        </p:nvSpPr>
        <p:spPr>
          <a:xfrm>
            <a:off x="3391038" y="2836675"/>
            <a:ext cx="11505900" cy="60030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3000" u="none" cap="none" strike="noStrike">
                <a:solidFill>
                  <a:srgbClr val="231F20"/>
                </a:solidFill>
                <a:latin typeface="DM Sans"/>
                <a:ea typeface="DM Sans"/>
                <a:cs typeface="DM Sans"/>
                <a:sym typeface="DM Sans"/>
              </a:rPr>
              <a:t>Though no source had yet used such data for prediction, it seems plausible that the number of service centers in Metro Manila for each manufacturer is a relevant factor to pricing, since the access to maintenance facilities is a likely concern for consumers, especially for second-hand cars. Thus, the second external dataset consists of two columns:</a:t>
            </a:r>
            <a:endParaRPr/>
          </a:p>
          <a:p>
            <a:pPr indent="-323850" lvl="1" marL="647700" marR="0" rtl="0" algn="just">
              <a:lnSpc>
                <a:spcPct val="120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make - manufacturer</a:t>
            </a:r>
            <a:endParaRPr/>
          </a:p>
          <a:p>
            <a:pPr indent="-323850" lvl="1" marL="647700" marR="0" rtl="0" algn="just">
              <a:lnSpc>
                <a:spcPct val="120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no_sc_mmnl - the corresponding number of service centers in Metro Manila of the manufacturer in the column above</a:t>
            </a:r>
            <a:endParaRPr/>
          </a:p>
          <a:p>
            <a:pPr indent="0" lvl="0" marL="0" marR="0" rtl="0" algn="just">
              <a:lnSpc>
                <a:spcPct val="120000"/>
              </a:lnSpc>
              <a:spcBef>
                <a:spcPts val="0"/>
              </a:spcBef>
              <a:spcAft>
                <a:spcPts val="0"/>
              </a:spcAft>
              <a:buNone/>
            </a:pPr>
            <a:r>
              <a:rPr b="0" i="0" lang="en-US" sz="3000" u="none" cap="none" strike="noStrike">
                <a:solidFill>
                  <a:srgbClr val="231F20"/>
                </a:solidFill>
                <a:latin typeface="DM Sans"/>
                <a:ea typeface="DM Sans"/>
                <a:cs typeface="DM Sans"/>
                <a:sym typeface="DM Sans"/>
              </a:rPr>
              <a:t>This external dataset was merged with the primary on the former (Make) column.</a:t>
            </a:r>
            <a:endParaRPr/>
          </a:p>
        </p:txBody>
      </p:sp>
      <p:sp>
        <p:nvSpPr>
          <p:cNvPr id="443" name="Google Shape;443;p42"/>
          <p:cNvSpPr txBox="1"/>
          <p:nvPr/>
        </p:nvSpPr>
        <p:spPr>
          <a:xfrm>
            <a:off x="6159000" y="1761450"/>
            <a:ext cx="5970000" cy="527100"/>
          </a:xfrm>
          <a:prstGeom prst="rect">
            <a:avLst/>
          </a:prstGeom>
          <a:noFill/>
          <a:ln>
            <a:noFill/>
          </a:ln>
        </p:spPr>
        <p:txBody>
          <a:bodyPr anchorCtr="0" anchor="t" bIns="0" lIns="0" spcFirstLastPara="1" rIns="0" wrap="square" tIns="0">
            <a:spAutoFit/>
          </a:bodyPr>
          <a:lstStyle/>
          <a:p>
            <a:pPr indent="0" lvl="0" marL="0" marR="0" rtl="0" algn="ctr">
              <a:lnSpc>
                <a:spcPct val="120029"/>
              </a:lnSpc>
              <a:spcBef>
                <a:spcPts val="0"/>
              </a:spcBef>
              <a:spcAft>
                <a:spcPts val="0"/>
              </a:spcAft>
              <a:buNone/>
            </a:pPr>
            <a:r>
              <a:rPr b="1" i="0" lang="en-US" sz="3425" u="none" cap="none" strike="noStrike">
                <a:solidFill>
                  <a:srgbClr val="231F20"/>
                </a:solidFill>
                <a:latin typeface="DM Sans"/>
                <a:ea typeface="DM Sans"/>
                <a:cs typeface="DM Sans"/>
                <a:sym typeface="DM Sans"/>
              </a:rPr>
              <a:t>External Dataset 2</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3"/>
          <p:cNvSpPr txBox="1"/>
          <p:nvPr/>
        </p:nvSpPr>
        <p:spPr>
          <a:xfrm>
            <a:off x="1390047" y="440191"/>
            <a:ext cx="14870387" cy="1515910"/>
          </a:xfrm>
          <a:prstGeom prst="rect">
            <a:avLst/>
          </a:prstGeom>
          <a:noFill/>
          <a:ln>
            <a:noFill/>
          </a:ln>
        </p:spPr>
        <p:txBody>
          <a:bodyPr anchorCtr="0" anchor="t" bIns="0" lIns="0" spcFirstLastPara="1" rIns="0" wrap="square" tIns="0">
            <a:spAutoFit/>
          </a:bodyPr>
          <a:lstStyle/>
          <a:p>
            <a:pPr indent="0" lvl="0" marL="0" marR="0" rtl="0" algn="ctr">
              <a:lnSpc>
                <a:spcPct val="138004"/>
              </a:lnSpc>
              <a:spcBef>
                <a:spcPts val="0"/>
              </a:spcBef>
              <a:spcAft>
                <a:spcPts val="0"/>
              </a:spcAft>
              <a:buNone/>
            </a:pPr>
            <a:r>
              <a:rPr b="1" i="0" lang="en-US" sz="8999" u="none" cap="none" strike="noStrike">
                <a:solidFill>
                  <a:srgbClr val="231F20"/>
                </a:solidFill>
                <a:latin typeface="Oswald"/>
                <a:ea typeface="Oswald"/>
                <a:cs typeface="Oswald"/>
                <a:sym typeface="Oswald"/>
              </a:rPr>
              <a:t>2. DATA PROCESSING</a:t>
            </a:r>
            <a:endParaRPr/>
          </a:p>
        </p:txBody>
      </p:sp>
      <p:sp>
        <p:nvSpPr>
          <p:cNvPr id="449" name="Google Shape;449;p43"/>
          <p:cNvSpPr txBox="1"/>
          <p:nvPr/>
        </p:nvSpPr>
        <p:spPr>
          <a:xfrm>
            <a:off x="3204446" y="3287930"/>
            <a:ext cx="11879108" cy="4197065"/>
          </a:xfrm>
          <a:prstGeom prst="rect">
            <a:avLst/>
          </a:prstGeom>
          <a:noFill/>
          <a:ln>
            <a:noFill/>
          </a:ln>
        </p:spPr>
        <p:txBody>
          <a:bodyPr anchorCtr="0" anchor="t" bIns="0" lIns="0" spcFirstLastPara="1" rIns="0" wrap="square" tIns="0">
            <a:spAutoFit/>
          </a:bodyPr>
          <a:lstStyle/>
          <a:p>
            <a:pPr indent="0" lvl="0" marL="0" marR="0" rtl="0" algn="l">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1. DATA CLEANING</a:t>
            </a:r>
            <a:endParaRPr/>
          </a:p>
          <a:p>
            <a:pPr indent="0" lvl="0" marL="0" marR="0" rtl="0" algn="l">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2. DATA TRANSFORMATION</a:t>
            </a:r>
            <a:endParaRPr/>
          </a:p>
          <a:p>
            <a:pPr indent="0" lvl="0" marL="0" marR="0" rtl="0" algn="l">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3. MERGE</a:t>
            </a:r>
            <a:endParaRPr/>
          </a:p>
          <a:p>
            <a:pPr indent="0" lvl="0" marL="0" marR="0" rtl="0" algn="l">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4. CATEGORICAL PROFILING AND   ENCODING VARIABLES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4"/>
          <p:cNvSpPr/>
          <p:nvPr/>
        </p:nvSpPr>
        <p:spPr>
          <a:xfrm>
            <a:off x="1028700" y="2373479"/>
            <a:ext cx="1651946" cy="2087136"/>
          </a:xfrm>
          <a:custGeom>
            <a:rect b="b" l="l" r="r" t="t"/>
            <a:pathLst>
              <a:path extrusionOk="0" h="2087136" w="1651946">
                <a:moveTo>
                  <a:pt x="0" y="0"/>
                </a:moveTo>
                <a:lnTo>
                  <a:pt x="1651946" y="0"/>
                </a:lnTo>
                <a:lnTo>
                  <a:pt x="1651946" y="2087136"/>
                </a:lnTo>
                <a:lnTo>
                  <a:pt x="0" y="2087136"/>
                </a:lnTo>
                <a:lnTo>
                  <a:pt x="0" y="0"/>
                </a:lnTo>
                <a:close/>
              </a:path>
            </a:pathLst>
          </a:custGeom>
          <a:blipFill rotWithShape="1">
            <a:blip r:embed="rId3">
              <a:alphaModFix/>
            </a:blip>
            <a:stretch>
              <a:fillRect b="0" l="0" r="0" t="0"/>
            </a:stretch>
          </a:blipFill>
          <a:ln>
            <a:noFill/>
          </a:ln>
        </p:spPr>
      </p:sp>
      <p:sp>
        <p:nvSpPr>
          <p:cNvPr id="455" name="Google Shape;455;p44"/>
          <p:cNvSpPr/>
          <p:nvPr/>
        </p:nvSpPr>
        <p:spPr>
          <a:xfrm>
            <a:off x="1028700" y="6465370"/>
            <a:ext cx="1651946" cy="2242585"/>
          </a:xfrm>
          <a:custGeom>
            <a:rect b="b" l="l" r="r" t="t"/>
            <a:pathLst>
              <a:path extrusionOk="0" h="2242585" w="1651946">
                <a:moveTo>
                  <a:pt x="0" y="0"/>
                </a:moveTo>
                <a:lnTo>
                  <a:pt x="1651946" y="0"/>
                </a:lnTo>
                <a:lnTo>
                  <a:pt x="1651946" y="2242585"/>
                </a:lnTo>
                <a:lnTo>
                  <a:pt x="0" y="2242585"/>
                </a:lnTo>
                <a:lnTo>
                  <a:pt x="0" y="0"/>
                </a:lnTo>
                <a:close/>
              </a:path>
            </a:pathLst>
          </a:custGeom>
          <a:blipFill rotWithShape="1">
            <a:blip r:embed="rId4">
              <a:alphaModFix/>
            </a:blip>
            <a:stretch>
              <a:fillRect b="0" l="0" r="0" t="0"/>
            </a:stretch>
          </a:blipFill>
          <a:ln>
            <a:noFill/>
          </a:ln>
        </p:spPr>
      </p:sp>
      <p:grpSp>
        <p:nvGrpSpPr>
          <p:cNvPr id="456" name="Google Shape;456;p44"/>
          <p:cNvGrpSpPr/>
          <p:nvPr/>
        </p:nvGrpSpPr>
        <p:grpSpPr>
          <a:xfrm rot="5400000">
            <a:off x="1413813" y="5022132"/>
            <a:ext cx="881720" cy="881720"/>
            <a:chOff x="0" y="0"/>
            <a:chExt cx="812800" cy="812800"/>
          </a:xfrm>
        </p:grpSpPr>
        <p:sp>
          <p:nvSpPr>
            <p:cNvPr id="457" name="Google Shape;457;p44"/>
            <p:cNvSpPr/>
            <p:nvPr/>
          </p:nvSpPr>
          <p:spPr>
            <a:xfrm>
              <a:off x="0" y="0"/>
              <a:ext cx="812800" cy="812800"/>
            </a:xfrm>
            <a:custGeom>
              <a:rect b="b" l="l" r="r" t="t"/>
              <a:pathLst>
                <a:path extrusionOk="0"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31F20"/>
            </a:solidFill>
            <a:ln>
              <a:noFill/>
            </a:ln>
          </p:spPr>
        </p:sp>
        <p:sp>
          <p:nvSpPr>
            <p:cNvPr id="458" name="Google Shape;458;p44"/>
            <p:cNvSpPr txBox="1"/>
            <p:nvPr/>
          </p:nvSpPr>
          <p:spPr>
            <a:xfrm>
              <a:off x="0" y="165100"/>
              <a:ext cx="7112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9" name="Google Shape;459;p44"/>
          <p:cNvSpPr/>
          <p:nvPr/>
        </p:nvSpPr>
        <p:spPr>
          <a:xfrm>
            <a:off x="9429483" y="2612654"/>
            <a:ext cx="1791344" cy="1608787"/>
          </a:xfrm>
          <a:custGeom>
            <a:rect b="b" l="l" r="r" t="t"/>
            <a:pathLst>
              <a:path extrusionOk="0" h="1608787" w="1791344">
                <a:moveTo>
                  <a:pt x="0" y="0"/>
                </a:moveTo>
                <a:lnTo>
                  <a:pt x="1791344" y="0"/>
                </a:lnTo>
                <a:lnTo>
                  <a:pt x="1791344" y="1608786"/>
                </a:lnTo>
                <a:lnTo>
                  <a:pt x="0" y="1608786"/>
                </a:lnTo>
                <a:lnTo>
                  <a:pt x="0" y="0"/>
                </a:lnTo>
                <a:close/>
              </a:path>
            </a:pathLst>
          </a:custGeom>
          <a:blipFill rotWithShape="1">
            <a:blip r:embed="rId5">
              <a:alphaModFix/>
            </a:blip>
            <a:stretch>
              <a:fillRect b="0" l="0" r="0" t="0"/>
            </a:stretch>
          </a:blipFill>
          <a:ln>
            <a:noFill/>
          </a:ln>
        </p:spPr>
      </p:sp>
      <p:sp>
        <p:nvSpPr>
          <p:cNvPr id="460" name="Google Shape;460;p44"/>
          <p:cNvSpPr/>
          <p:nvPr/>
        </p:nvSpPr>
        <p:spPr>
          <a:xfrm>
            <a:off x="9429483" y="6738118"/>
            <a:ext cx="1758134" cy="1697088"/>
          </a:xfrm>
          <a:custGeom>
            <a:rect b="b" l="l" r="r" t="t"/>
            <a:pathLst>
              <a:path extrusionOk="0" h="1697088" w="1758134">
                <a:moveTo>
                  <a:pt x="0" y="0"/>
                </a:moveTo>
                <a:lnTo>
                  <a:pt x="1758135" y="0"/>
                </a:lnTo>
                <a:lnTo>
                  <a:pt x="1758135" y="1697089"/>
                </a:lnTo>
                <a:lnTo>
                  <a:pt x="0" y="1697089"/>
                </a:lnTo>
                <a:lnTo>
                  <a:pt x="0" y="0"/>
                </a:lnTo>
                <a:close/>
              </a:path>
            </a:pathLst>
          </a:custGeom>
          <a:blipFill rotWithShape="1">
            <a:blip r:embed="rId6">
              <a:alphaModFix/>
            </a:blip>
            <a:stretch>
              <a:fillRect b="0" l="0" r="0" t="0"/>
            </a:stretch>
          </a:blipFill>
          <a:ln>
            <a:noFill/>
          </a:ln>
        </p:spPr>
      </p:sp>
      <p:sp>
        <p:nvSpPr>
          <p:cNvPr id="461" name="Google Shape;461;p44"/>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1. DATA CLEANING</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462" name="Google Shape;462;p44"/>
          <p:cNvSpPr txBox="1"/>
          <p:nvPr/>
        </p:nvSpPr>
        <p:spPr>
          <a:xfrm>
            <a:off x="2994629" y="2674097"/>
            <a:ext cx="4717774" cy="148590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We imported </a:t>
            </a:r>
            <a:r>
              <a:rPr b="1" i="0" lang="en-US" sz="2499" u="none" cap="none" strike="noStrike">
                <a:solidFill>
                  <a:srgbClr val="231F20"/>
                </a:solidFill>
                <a:latin typeface="DM Sans"/>
                <a:ea typeface="DM Sans"/>
                <a:cs typeface="DM Sans"/>
                <a:sym typeface="DM Sans"/>
              </a:rPr>
              <a:t>primaryData.csv</a:t>
            </a:r>
            <a:r>
              <a:rPr b="0" i="0" lang="en-US" sz="2499" u="none" cap="none" strike="noStrike">
                <a:solidFill>
                  <a:srgbClr val="231F20"/>
                </a:solidFill>
                <a:latin typeface="DM Sans"/>
                <a:ea typeface="DM Sans"/>
                <a:cs typeface="DM Sans"/>
                <a:sym typeface="DM Sans"/>
              </a:rPr>
              <a:t>, and proceeded to check the number of nulls per column in the primary dataset first. </a:t>
            </a:r>
            <a:endParaRPr/>
          </a:p>
        </p:txBody>
      </p:sp>
      <p:sp>
        <p:nvSpPr>
          <p:cNvPr id="463" name="Google Shape;463;p44"/>
          <p:cNvSpPr txBox="1"/>
          <p:nvPr/>
        </p:nvSpPr>
        <p:spPr>
          <a:xfrm>
            <a:off x="2994629" y="5915025"/>
            <a:ext cx="4717774" cy="3343275"/>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We then proceed to drop nulls in the columns kms_driven, transmission, and engine_size because no other data cleaning techniques taught in class besides dropping rows are reasonable to do. Now, that leaves us having zero nulls for the primary dataset.</a:t>
            </a:r>
            <a:endParaRPr/>
          </a:p>
        </p:txBody>
      </p:sp>
      <p:sp>
        <p:nvSpPr>
          <p:cNvPr id="464" name="Google Shape;464;p44"/>
          <p:cNvSpPr txBox="1"/>
          <p:nvPr/>
        </p:nvSpPr>
        <p:spPr>
          <a:xfrm>
            <a:off x="11542434" y="2674097"/>
            <a:ext cx="4717774" cy="148590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We imported </a:t>
            </a:r>
            <a:r>
              <a:rPr b="1" i="0" lang="en-US" sz="2499" u="none" cap="none" strike="noStrike">
                <a:solidFill>
                  <a:srgbClr val="231F20"/>
                </a:solidFill>
                <a:latin typeface="DM Sans"/>
                <a:ea typeface="DM Sans"/>
                <a:cs typeface="DM Sans"/>
                <a:sym typeface="DM Sans"/>
              </a:rPr>
              <a:t>externalData.csv</a:t>
            </a:r>
            <a:r>
              <a:rPr b="0" i="0" lang="en-US" sz="2499" u="none" cap="none" strike="noStrike">
                <a:solidFill>
                  <a:srgbClr val="231F20"/>
                </a:solidFill>
                <a:latin typeface="DM Sans"/>
                <a:ea typeface="DM Sans"/>
                <a:cs typeface="DM Sans"/>
                <a:sym typeface="DM Sans"/>
              </a:rPr>
              <a:t>, and proceeded to check the number of nulls per column in the external dataset. </a:t>
            </a:r>
            <a:endParaRPr/>
          </a:p>
        </p:txBody>
      </p:sp>
      <p:sp>
        <p:nvSpPr>
          <p:cNvPr id="465" name="Google Shape;465;p44"/>
          <p:cNvSpPr txBox="1"/>
          <p:nvPr/>
        </p:nvSpPr>
        <p:spPr>
          <a:xfrm>
            <a:off x="11542434" y="6286500"/>
            <a:ext cx="4717774" cy="2600325"/>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Dropping all the rows of srp was necessary since those nulls are the cars in AutoDeal that do not have a current price listing from the website. Now, we have no nulls anymore for the externalDataset.</a:t>
            </a:r>
            <a:endParaRPr/>
          </a:p>
        </p:txBody>
      </p:sp>
      <p:grpSp>
        <p:nvGrpSpPr>
          <p:cNvPr id="466" name="Google Shape;466;p44"/>
          <p:cNvGrpSpPr/>
          <p:nvPr/>
        </p:nvGrpSpPr>
        <p:grpSpPr>
          <a:xfrm rot="5400000">
            <a:off x="9867691" y="5022132"/>
            <a:ext cx="881720" cy="881720"/>
            <a:chOff x="0" y="0"/>
            <a:chExt cx="812800" cy="812800"/>
          </a:xfrm>
        </p:grpSpPr>
        <p:sp>
          <p:nvSpPr>
            <p:cNvPr id="467" name="Google Shape;467;p44"/>
            <p:cNvSpPr/>
            <p:nvPr/>
          </p:nvSpPr>
          <p:spPr>
            <a:xfrm>
              <a:off x="0" y="0"/>
              <a:ext cx="812800" cy="812800"/>
            </a:xfrm>
            <a:custGeom>
              <a:rect b="b" l="l" r="r" t="t"/>
              <a:pathLst>
                <a:path extrusionOk="0"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31F20"/>
            </a:solidFill>
            <a:ln>
              <a:noFill/>
            </a:ln>
          </p:spPr>
        </p:sp>
        <p:sp>
          <p:nvSpPr>
            <p:cNvPr id="468" name="Google Shape;468;p44"/>
            <p:cNvSpPr txBox="1"/>
            <p:nvPr/>
          </p:nvSpPr>
          <p:spPr>
            <a:xfrm>
              <a:off x="0" y="165100"/>
              <a:ext cx="7112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5"/>
          <p:cNvSpPr txBox="1"/>
          <p:nvPr/>
        </p:nvSpPr>
        <p:spPr>
          <a:xfrm>
            <a:off x="3204446" y="1271287"/>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1. DATA CLEANING</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474" name="Google Shape;474;p45"/>
          <p:cNvSpPr txBox="1"/>
          <p:nvPr/>
        </p:nvSpPr>
        <p:spPr>
          <a:xfrm>
            <a:off x="4385163" y="3879681"/>
            <a:ext cx="9517674" cy="3747083"/>
          </a:xfrm>
          <a:prstGeom prst="rect">
            <a:avLst/>
          </a:prstGeom>
          <a:noFill/>
          <a:ln>
            <a:noFill/>
          </a:ln>
        </p:spPr>
        <p:txBody>
          <a:bodyPr anchorCtr="0" anchor="t" bIns="0" lIns="0" spcFirstLastPara="1" rIns="0" wrap="square" tIns="0">
            <a:spAutoFit/>
          </a:bodyPr>
          <a:lstStyle/>
          <a:p>
            <a:pPr indent="0" lvl="0" marL="0" marR="0" rtl="0" algn="just">
              <a:lnSpc>
                <a:spcPct val="120007"/>
              </a:lnSpc>
              <a:spcBef>
                <a:spcPts val="0"/>
              </a:spcBef>
              <a:spcAft>
                <a:spcPts val="0"/>
              </a:spcAft>
              <a:buNone/>
            </a:pPr>
            <a:r>
              <a:rPr b="0" i="0" lang="en-US" sz="5043" u="none" cap="none" strike="noStrike">
                <a:solidFill>
                  <a:srgbClr val="231F20"/>
                </a:solidFill>
                <a:latin typeface="DM Sans"/>
                <a:ea typeface="DM Sans"/>
                <a:cs typeface="DM Sans"/>
                <a:sym typeface="DM Sans"/>
              </a:rPr>
              <a:t>Then we saved these two cleaned datasets and exported them as: </a:t>
            </a:r>
            <a:r>
              <a:rPr b="1" i="0" lang="en-US" sz="5043" u="none" cap="none" strike="noStrike">
                <a:solidFill>
                  <a:srgbClr val="231F20"/>
                </a:solidFill>
                <a:latin typeface="DM Sans"/>
                <a:ea typeface="DM Sans"/>
                <a:cs typeface="DM Sans"/>
                <a:sym typeface="DM Sans"/>
              </a:rPr>
              <a:t>cleanedPrimaryData.csv</a:t>
            </a:r>
            <a:r>
              <a:rPr b="0" i="0" lang="en-US" sz="5043" u="none" cap="none" strike="noStrike">
                <a:solidFill>
                  <a:srgbClr val="231F20"/>
                </a:solidFill>
                <a:latin typeface="DM Sans"/>
                <a:ea typeface="DM Sans"/>
                <a:cs typeface="DM Sans"/>
                <a:sym typeface="DM Sans"/>
              </a:rPr>
              <a:t>, and </a:t>
            </a:r>
            <a:r>
              <a:rPr b="1" i="0" lang="en-US" sz="5043" u="none" cap="none" strike="noStrike">
                <a:solidFill>
                  <a:srgbClr val="231F20"/>
                </a:solidFill>
                <a:latin typeface="DM Sans"/>
                <a:ea typeface="DM Sans"/>
                <a:cs typeface="DM Sans"/>
                <a:sym typeface="DM Sans"/>
              </a:rPr>
              <a:t>cleanedExternalData.csv.</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6"/>
          <p:cNvSpPr/>
          <p:nvPr/>
        </p:nvSpPr>
        <p:spPr>
          <a:xfrm>
            <a:off x="4179213" y="1754155"/>
            <a:ext cx="2944164" cy="3216532"/>
          </a:xfrm>
          <a:custGeom>
            <a:rect b="b" l="l" r="r" t="t"/>
            <a:pathLst>
              <a:path extrusionOk="0" h="3216532" w="2944164">
                <a:moveTo>
                  <a:pt x="0" y="0"/>
                </a:moveTo>
                <a:lnTo>
                  <a:pt x="2944164" y="0"/>
                </a:lnTo>
                <a:lnTo>
                  <a:pt x="2944164" y="3216532"/>
                </a:lnTo>
                <a:lnTo>
                  <a:pt x="0" y="3216532"/>
                </a:lnTo>
                <a:lnTo>
                  <a:pt x="0" y="0"/>
                </a:lnTo>
                <a:close/>
              </a:path>
            </a:pathLst>
          </a:custGeom>
          <a:blipFill rotWithShape="1">
            <a:blip r:embed="rId3">
              <a:alphaModFix/>
            </a:blip>
            <a:stretch>
              <a:fillRect b="0" l="0" r="0" t="0"/>
            </a:stretch>
          </a:blipFill>
          <a:ln>
            <a:noFill/>
          </a:ln>
        </p:spPr>
      </p:sp>
      <p:sp>
        <p:nvSpPr>
          <p:cNvPr id="480" name="Google Shape;480;p46"/>
          <p:cNvSpPr/>
          <p:nvPr/>
        </p:nvSpPr>
        <p:spPr>
          <a:xfrm>
            <a:off x="1028700" y="5445246"/>
            <a:ext cx="9245190" cy="3813054"/>
          </a:xfrm>
          <a:custGeom>
            <a:rect b="b" l="l" r="r" t="t"/>
            <a:pathLst>
              <a:path extrusionOk="0" h="3813054" w="9245190">
                <a:moveTo>
                  <a:pt x="0" y="0"/>
                </a:moveTo>
                <a:lnTo>
                  <a:pt x="9245190" y="0"/>
                </a:lnTo>
                <a:lnTo>
                  <a:pt x="9245190" y="3813054"/>
                </a:lnTo>
                <a:lnTo>
                  <a:pt x="0" y="3813054"/>
                </a:lnTo>
                <a:lnTo>
                  <a:pt x="0" y="0"/>
                </a:lnTo>
                <a:close/>
              </a:path>
            </a:pathLst>
          </a:custGeom>
          <a:blipFill rotWithShape="1">
            <a:blip r:embed="rId4">
              <a:alphaModFix/>
            </a:blip>
            <a:stretch>
              <a:fillRect b="0" l="0" r="0" t="0"/>
            </a:stretch>
          </a:blipFill>
          <a:ln>
            <a:noFill/>
          </a:ln>
        </p:spPr>
      </p:sp>
      <p:sp>
        <p:nvSpPr>
          <p:cNvPr id="481" name="Google Shape;481;p46"/>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2.  DATA TRANSFORMATION</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482" name="Google Shape;482;p46"/>
          <p:cNvSpPr txBox="1"/>
          <p:nvPr/>
        </p:nvSpPr>
        <p:spPr>
          <a:xfrm>
            <a:off x="11880241" y="1754159"/>
            <a:ext cx="4717800" cy="315450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We imported </a:t>
            </a:r>
            <a:r>
              <a:rPr b="1" i="0" lang="en-US" sz="2499" u="none" cap="none" strike="noStrike">
                <a:solidFill>
                  <a:srgbClr val="231F20"/>
                </a:solidFill>
                <a:latin typeface="DM Sans"/>
                <a:ea typeface="DM Sans"/>
                <a:cs typeface="DM Sans"/>
                <a:sym typeface="DM Sans"/>
              </a:rPr>
              <a:t>cleanedPrimaryData.csv</a:t>
            </a:r>
            <a:r>
              <a:rPr b="0" i="0" lang="en-US" sz="2499" u="none" cap="none" strike="noStrike">
                <a:solidFill>
                  <a:srgbClr val="231F20"/>
                </a:solidFill>
                <a:latin typeface="DM Sans"/>
                <a:ea typeface="DM Sans"/>
                <a:cs typeface="DM Sans"/>
                <a:sym typeface="DM Sans"/>
              </a:rPr>
              <a:t>, and proceeded with the data transformation of the primary dataset (see the summary of the data types of the primary data. </a:t>
            </a:r>
            <a:endParaRPr/>
          </a:p>
        </p:txBody>
      </p:sp>
      <p:sp>
        <p:nvSpPr>
          <p:cNvPr id="483" name="Google Shape;483;p46"/>
          <p:cNvSpPr txBox="1"/>
          <p:nvPr/>
        </p:nvSpPr>
        <p:spPr>
          <a:xfrm>
            <a:off x="11880254" y="5445260"/>
            <a:ext cx="4717800" cy="407760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We then converted the column name price into resale_price then transformed it from an object to float, then kms_driven (truncated “km”), and engine_size (rounded it by two decimals) (kindly see Part 2. Data Transformation.ipynb for the full details).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7"/>
          <p:cNvSpPr/>
          <p:nvPr/>
        </p:nvSpPr>
        <p:spPr>
          <a:xfrm>
            <a:off x="10620271" y="4815188"/>
            <a:ext cx="2846170" cy="3151553"/>
          </a:xfrm>
          <a:custGeom>
            <a:rect b="b" l="l" r="r" t="t"/>
            <a:pathLst>
              <a:path extrusionOk="0" h="3151553" w="2846170">
                <a:moveTo>
                  <a:pt x="0" y="0"/>
                </a:moveTo>
                <a:lnTo>
                  <a:pt x="2846170" y="0"/>
                </a:lnTo>
                <a:lnTo>
                  <a:pt x="2846170" y="3151553"/>
                </a:lnTo>
                <a:lnTo>
                  <a:pt x="0" y="3151553"/>
                </a:lnTo>
                <a:lnTo>
                  <a:pt x="0" y="0"/>
                </a:lnTo>
                <a:close/>
              </a:path>
            </a:pathLst>
          </a:custGeom>
          <a:blipFill rotWithShape="1">
            <a:blip r:embed="rId3">
              <a:alphaModFix/>
            </a:blip>
            <a:stretch>
              <a:fillRect b="0" l="0" r="0" t="0"/>
            </a:stretch>
          </a:blipFill>
          <a:ln>
            <a:noFill/>
          </a:ln>
        </p:spPr>
      </p:sp>
      <p:sp>
        <p:nvSpPr>
          <p:cNvPr id="489" name="Google Shape;489;p47"/>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2.  DATA TRANSFORMATION</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490" name="Google Shape;490;p47"/>
          <p:cNvSpPr txBox="1"/>
          <p:nvPr/>
        </p:nvSpPr>
        <p:spPr>
          <a:xfrm>
            <a:off x="5636744" y="2533203"/>
            <a:ext cx="6548208" cy="1546807"/>
          </a:xfrm>
          <a:prstGeom prst="rect">
            <a:avLst/>
          </a:prstGeom>
          <a:noFill/>
          <a:ln>
            <a:noFill/>
          </a:ln>
        </p:spPr>
        <p:txBody>
          <a:bodyPr anchorCtr="0" anchor="t" bIns="0" lIns="0" spcFirstLastPara="1" rIns="0" wrap="square" tIns="0">
            <a:spAutoFit/>
          </a:bodyPr>
          <a:lstStyle/>
          <a:p>
            <a:pPr indent="0" lvl="0" marL="0" marR="0" rtl="0" algn="just">
              <a:lnSpc>
                <a:spcPct val="120040"/>
              </a:lnSpc>
              <a:spcBef>
                <a:spcPts val="0"/>
              </a:spcBef>
              <a:spcAft>
                <a:spcPts val="0"/>
              </a:spcAft>
              <a:buNone/>
            </a:pPr>
            <a:r>
              <a:rPr b="0" i="0" lang="en-US" sz="3468" u="none" cap="none" strike="noStrike">
                <a:solidFill>
                  <a:srgbClr val="231F20"/>
                </a:solidFill>
                <a:latin typeface="DM Sans"/>
                <a:ea typeface="DM Sans"/>
                <a:cs typeface="DM Sans"/>
                <a:sym typeface="DM Sans"/>
              </a:rPr>
              <a:t>After the procedure, we now have these newly converted data types.</a:t>
            </a:r>
            <a:endParaRPr/>
          </a:p>
        </p:txBody>
      </p:sp>
      <p:sp>
        <p:nvSpPr>
          <p:cNvPr id="491" name="Google Shape;491;p47"/>
          <p:cNvSpPr/>
          <p:nvPr/>
        </p:nvSpPr>
        <p:spPr>
          <a:xfrm>
            <a:off x="4821559" y="4750209"/>
            <a:ext cx="2944164" cy="3216532"/>
          </a:xfrm>
          <a:custGeom>
            <a:rect b="b" l="l" r="r" t="t"/>
            <a:pathLst>
              <a:path extrusionOk="0" h="3216532" w="2944164">
                <a:moveTo>
                  <a:pt x="0" y="0"/>
                </a:moveTo>
                <a:lnTo>
                  <a:pt x="2944164" y="0"/>
                </a:lnTo>
                <a:lnTo>
                  <a:pt x="2944164" y="3216532"/>
                </a:lnTo>
                <a:lnTo>
                  <a:pt x="0" y="3216532"/>
                </a:lnTo>
                <a:lnTo>
                  <a:pt x="0" y="0"/>
                </a:lnTo>
                <a:close/>
              </a:path>
            </a:pathLst>
          </a:custGeom>
          <a:blipFill rotWithShape="1">
            <a:blip r:embed="rId4">
              <a:alphaModFix/>
            </a:blip>
            <a:stretch>
              <a:fillRect b="0" l="0" r="0" t="0"/>
            </a:stretch>
          </a:blipFill>
          <a:ln>
            <a:noFill/>
          </a:ln>
        </p:spPr>
      </p:sp>
      <p:grpSp>
        <p:nvGrpSpPr>
          <p:cNvPr id="492" name="Google Shape;492;p47"/>
          <p:cNvGrpSpPr/>
          <p:nvPr/>
        </p:nvGrpSpPr>
        <p:grpSpPr>
          <a:xfrm>
            <a:off x="8752137" y="5917615"/>
            <a:ext cx="881720" cy="881720"/>
            <a:chOff x="0" y="0"/>
            <a:chExt cx="812800" cy="812800"/>
          </a:xfrm>
        </p:grpSpPr>
        <p:sp>
          <p:nvSpPr>
            <p:cNvPr id="493" name="Google Shape;493;p47"/>
            <p:cNvSpPr/>
            <p:nvPr/>
          </p:nvSpPr>
          <p:spPr>
            <a:xfrm>
              <a:off x="0" y="0"/>
              <a:ext cx="812800" cy="812800"/>
            </a:xfrm>
            <a:custGeom>
              <a:rect b="b" l="l" r="r" t="t"/>
              <a:pathLst>
                <a:path extrusionOk="0"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31F20"/>
            </a:solidFill>
            <a:ln>
              <a:noFill/>
            </a:ln>
          </p:spPr>
        </p:sp>
        <p:sp>
          <p:nvSpPr>
            <p:cNvPr id="494" name="Google Shape;494;p47"/>
            <p:cNvSpPr txBox="1"/>
            <p:nvPr/>
          </p:nvSpPr>
          <p:spPr>
            <a:xfrm>
              <a:off x="0" y="165100"/>
              <a:ext cx="7112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8"/>
          <p:cNvSpPr/>
          <p:nvPr/>
        </p:nvSpPr>
        <p:spPr>
          <a:xfrm>
            <a:off x="3605159" y="3203769"/>
            <a:ext cx="11077682" cy="1939731"/>
          </a:xfrm>
          <a:custGeom>
            <a:rect b="b" l="l" r="r" t="t"/>
            <a:pathLst>
              <a:path extrusionOk="0" h="1939731" w="11077682">
                <a:moveTo>
                  <a:pt x="0" y="0"/>
                </a:moveTo>
                <a:lnTo>
                  <a:pt x="11077682" y="0"/>
                </a:lnTo>
                <a:lnTo>
                  <a:pt x="11077682" y="1939731"/>
                </a:lnTo>
                <a:lnTo>
                  <a:pt x="0" y="1939731"/>
                </a:lnTo>
                <a:lnTo>
                  <a:pt x="0" y="0"/>
                </a:lnTo>
                <a:close/>
              </a:path>
            </a:pathLst>
          </a:custGeom>
          <a:blipFill rotWithShape="1">
            <a:blip r:embed="rId3">
              <a:alphaModFix/>
            </a:blip>
            <a:stretch>
              <a:fillRect b="0" l="0" r="0" t="0"/>
            </a:stretch>
          </a:blipFill>
          <a:ln>
            <a:noFill/>
          </a:ln>
        </p:spPr>
      </p:sp>
      <p:sp>
        <p:nvSpPr>
          <p:cNvPr id="500" name="Google Shape;500;p48"/>
          <p:cNvSpPr/>
          <p:nvPr/>
        </p:nvSpPr>
        <p:spPr>
          <a:xfrm>
            <a:off x="4218978" y="5476875"/>
            <a:ext cx="9850043" cy="3398842"/>
          </a:xfrm>
          <a:custGeom>
            <a:rect b="b" l="l" r="r" t="t"/>
            <a:pathLst>
              <a:path extrusionOk="0" h="3398842" w="9850043">
                <a:moveTo>
                  <a:pt x="0" y="0"/>
                </a:moveTo>
                <a:lnTo>
                  <a:pt x="9850044" y="0"/>
                </a:lnTo>
                <a:lnTo>
                  <a:pt x="9850044" y="3398842"/>
                </a:lnTo>
                <a:lnTo>
                  <a:pt x="0" y="3398842"/>
                </a:lnTo>
                <a:lnTo>
                  <a:pt x="0" y="0"/>
                </a:lnTo>
                <a:close/>
              </a:path>
            </a:pathLst>
          </a:custGeom>
          <a:blipFill rotWithShape="1">
            <a:blip r:embed="rId4">
              <a:alphaModFix/>
            </a:blip>
            <a:stretch>
              <a:fillRect b="0" l="0" r="0" t="0"/>
            </a:stretch>
          </a:blipFill>
          <a:ln>
            <a:noFill/>
          </a:ln>
        </p:spPr>
      </p:sp>
      <p:sp>
        <p:nvSpPr>
          <p:cNvPr id="501" name="Google Shape;501;p48"/>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3. MERGE</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502" name="Google Shape;502;p48"/>
          <p:cNvSpPr txBox="1"/>
          <p:nvPr/>
        </p:nvSpPr>
        <p:spPr>
          <a:xfrm>
            <a:off x="2657763" y="1753566"/>
            <a:ext cx="12972474" cy="1114425"/>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In this portion of the data processing, we merged transformedCleanedPrimaryData.csv, and transformedCleanedExternalData.csv by inner join, retaining all the columns from the primary dataset, and only getting the columns: “ext_make_year”, “srp”, and “key”.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9"/>
          <p:cNvSpPr/>
          <p:nvPr/>
        </p:nvSpPr>
        <p:spPr>
          <a:xfrm>
            <a:off x="7681113" y="2672637"/>
            <a:ext cx="9089287" cy="1989559"/>
          </a:xfrm>
          <a:custGeom>
            <a:rect b="b" l="l" r="r" t="t"/>
            <a:pathLst>
              <a:path extrusionOk="0" h="1989559" w="9089287">
                <a:moveTo>
                  <a:pt x="0" y="0"/>
                </a:moveTo>
                <a:lnTo>
                  <a:pt x="9089287" y="0"/>
                </a:lnTo>
                <a:lnTo>
                  <a:pt x="9089287" y="1989559"/>
                </a:lnTo>
                <a:lnTo>
                  <a:pt x="0" y="1989559"/>
                </a:lnTo>
                <a:lnTo>
                  <a:pt x="0" y="0"/>
                </a:lnTo>
                <a:close/>
              </a:path>
            </a:pathLst>
          </a:custGeom>
          <a:blipFill rotWithShape="1">
            <a:blip r:embed="rId3">
              <a:alphaModFix/>
            </a:blip>
            <a:stretch>
              <a:fillRect b="0" l="0" r="0" t="0"/>
            </a:stretch>
          </a:blipFill>
          <a:ln>
            <a:noFill/>
          </a:ln>
        </p:spPr>
      </p:sp>
      <p:sp>
        <p:nvSpPr>
          <p:cNvPr id="508" name="Google Shape;508;p49"/>
          <p:cNvSpPr/>
          <p:nvPr/>
        </p:nvSpPr>
        <p:spPr>
          <a:xfrm>
            <a:off x="7565926" y="5143500"/>
            <a:ext cx="9319662" cy="3007540"/>
          </a:xfrm>
          <a:custGeom>
            <a:rect b="b" l="l" r="r" t="t"/>
            <a:pathLst>
              <a:path extrusionOk="0" h="3007540" w="9319662">
                <a:moveTo>
                  <a:pt x="0" y="0"/>
                </a:moveTo>
                <a:lnTo>
                  <a:pt x="9319661" y="0"/>
                </a:lnTo>
                <a:lnTo>
                  <a:pt x="9319661" y="3007540"/>
                </a:lnTo>
                <a:lnTo>
                  <a:pt x="0" y="3007540"/>
                </a:lnTo>
                <a:lnTo>
                  <a:pt x="0" y="0"/>
                </a:lnTo>
                <a:close/>
              </a:path>
            </a:pathLst>
          </a:custGeom>
          <a:blipFill rotWithShape="1">
            <a:blip r:embed="rId4">
              <a:alphaModFix/>
            </a:blip>
            <a:stretch>
              <a:fillRect b="0" l="0" r="0" t="0"/>
            </a:stretch>
          </a:blipFill>
          <a:ln>
            <a:noFill/>
          </a:ln>
        </p:spPr>
      </p:sp>
      <p:sp>
        <p:nvSpPr>
          <p:cNvPr id="509" name="Google Shape;509;p49"/>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3. MERGE</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510" name="Google Shape;510;p49"/>
          <p:cNvSpPr txBox="1"/>
          <p:nvPr/>
        </p:nvSpPr>
        <p:spPr>
          <a:xfrm>
            <a:off x="2010622" y="2396334"/>
            <a:ext cx="4905300" cy="638580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Now, with the second external dataset to merge it with, make_mshops.csv was imported into this part’s notebook and used inner join for two datasets: mergedDataset (the primary dataset, and the first external dataset), and make_mshops. We kept all the columns for the first merged dataset, and took the columns no_sc_mmnl (number of car service centers in Metro Manila), and make as the key for merging.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112" name="Shape 112"/>
        <p:cNvGrpSpPr/>
        <p:nvPr/>
      </p:nvGrpSpPr>
      <p:grpSpPr>
        <a:xfrm>
          <a:off x="0" y="0"/>
          <a:ext cx="0" cy="0"/>
          <a:chOff x="0" y="0"/>
          <a:chExt cx="0" cy="0"/>
        </a:xfrm>
      </p:grpSpPr>
      <p:sp>
        <p:nvSpPr>
          <p:cNvPr id="113" name="Google Shape;113;p5"/>
          <p:cNvSpPr txBox="1"/>
          <p:nvPr/>
        </p:nvSpPr>
        <p:spPr>
          <a:xfrm>
            <a:off x="4454398" y="418925"/>
            <a:ext cx="9379200" cy="1233900"/>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8017" u="sng" cap="none" strike="noStrike">
                <a:solidFill>
                  <a:srgbClr val="231F20"/>
                </a:solidFill>
                <a:latin typeface="DM Sans"/>
                <a:ea typeface="DM Sans"/>
                <a:cs typeface="DM Sans"/>
                <a:sym typeface="DM Sans"/>
                <a:hlinkClick r:id="rId3">
                  <a:extLst>
                    <a:ext uri="{A12FA001-AC4F-418D-AE19-62706E023703}">
                      <ahyp:hlinkClr val="tx"/>
                    </a:ext>
                  </a:extLst>
                </a:hlinkClick>
              </a:rPr>
              <a:t>Used Car</a:t>
            </a:r>
            <a:r>
              <a:rPr b="0" i="0" lang="en-US" sz="8017" u="sng" cap="none" strike="noStrike">
                <a:solidFill>
                  <a:srgbClr val="231F20"/>
                </a:solidFill>
                <a:latin typeface="DM Sans"/>
                <a:ea typeface="DM Sans"/>
                <a:cs typeface="DM Sans"/>
                <a:sym typeface="DM Sans"/>
              </a:rPr>
              <a:t> Prices</a:t>
            </a:r>
            <a:endParaRPr u="sng"/>
          </a:p>
        </p:txBody>
      </p:sp>
      <p:sp>
        <p:nvSpPr>
          <p:cNvPr id="114" name="Google Shape;114;p5"/>
          <p:cNvSpPr txBox="1"/>
          <p:nvPr/>
        </p:nvSpPr>
        <p:spPr>
          <a:xfrm>
            <a:off x="2593659" y="2918542"/>
            <a:ext cx="13100682" cy="5991225"/>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The work of Collard (2022) has shown that using information on second hand cars that are readily available online and Random Forest Regression, it is possible to predict the resale price of a car based on its features with an R^2 of ~0.77, which is likely to be feasible to use in business decisions.</a:t>
            </a:r>
            <a:endParaRPr/>
          </a:p>
          <a:p>
            <a:pPr indent="0" lvl="0" marL="0" marR="0" rtl="0" algn="just">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Meanwhile, another paper by Totakura &amp; Kosuru (2021) not only shows similarly accurate regression (R^2 of ~85-91%) using Light Gradient Boosted Machine learning but also the extraction of feature importance, allowing one to see not only which factors influence resale pricing, but also by how much. </a:t>
            </a:r>
            <a:endParaRPr/>
          </a:p>
          <a:p>
            <a:pPr indent="0" lvl="0" marL="0" marR="0" rtl="0" algn="just">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Given the relative accessibility of such data, this seems to be a feasible method of achieveing the aforementioned business objectives.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0"/>
          <p:cNvSpPr/>
          <p:nvPr/>
        </p:nvSpPr>
        <p:spPr>
          <a:xfrm>
            <a:off x="1028700" y="3325653"/>
            <a:ext cx="10194587" cy="5521206"/>
          </a:xfrm>
          <a:custGeom>
            <a:rect b="b" l="l" r="r" t="t"/>
            <a:pathLst>
              <a:path extrusionOk="0" h="5521206" w="10194587">
                <a:moveTo>
                  <a:pt x="0" y="0"/>
                </a:moveTo>
                <a:lnTo>
                  <a:pt x="10194587" y="0"/>
                </a:lnTo>
                <a:lnTo>
                  <a:pt x="10194587" y="5521207"/>
                </a:lnTo>
                <a:lnTo>
                  <a:pt x="0" y="5521207"/>
                </a:lnTo>
                <a:lnTo>
                  <a:pt x="0" y="0"/>
                </a:lnTo>
                <a:close/>
              </a:path>
            </a:pathLst>
          </a:custGeom>
          <a:blipFill rotWithShape="1">
            <a:blip r:embed="rId3">
              <a:alphaModFix/>
            </a:blip>
            <a:stretch>
              <a:fillRect b="0" l="0" r="0" t="0"/>
            </a:stretch>
          </a:blipFill>
          <a:ln>
            <a:noFill/>
          </a:ln>
        </p:spPr>
      </p:sp>
      <p:sp>
        <p:nvSpPr>
          <p:cNvPr id="516" name="Google Shape;516;p50"/>
          <p:cNvSpPr txBox="1"/>
          <p:nvPr/>
        </p:nvSpPr>
        <p:spPr>
          <a:xfrm>
            <a:off x="3204446" y="520860"/>
            <a:ext cx="11879108" cy="2518181"/>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4. CATEGORICAL PROFILING AND ENCODING CATEGORICAL VARIABLES</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517" name="Google Shape;517;p50"/>
          <p:cNvSpPr txBox="1"/>
          <p:nvPr/>
        </p:nvSpPr>
        <p:spPr>
          <a:xfrm>
            <a:off x="11579869" y="3428994"/>
            <a:ext cx="5618400" cy="500070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For Categorical Profiling, we got the frequency count of each values in the following variables: </a:t>
            </a:r>
            <a:endParaRPr/>
          </a:p>
          <a:p>
            <a:pPr indent="0" lvl="0" marL="0" marR="0" rtl="0" algn="just">
              <a:lnSpc>
                <a:spcPct val="120008"/>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269874" lvl="1" marL="539749" marR="0" rtl="0" algn="just">
              <a:lnSpc>
                <a:spcPct val="120008"/>
              </a:lnSpc>
              <a:spcBef>
                <a:spcPts val="0"/>
              </a:spcBef>
              <a:spcAft>
                <a:spcPts val="0"/>
              </a:spcAft>
              <a:buClr>
                <a:srgbClr val="231F20"/>
              </a:buClr>
              <a:buSzPts val="2499"/>
              <a:buFont typeface="Arial"/>
              <a:buChar char="•"/>
            </a:pPr>
            <a:r>
              <a:rPr b="0" i="0" lang="en-US" sz="2499" u="none" cap="none" strike="noStrike">
                <a:solidFill>
                  <a:srgbClr val="231F20"/>
                </a:solidFill>
                <a:latin typeface="DM Sans"/>
                <a:ea typeface="DM Sans"/>
                <a:cs typeface="DM Sans"/>
                <a:sym typeface="DM Sans"/>
              </a:rPr>
              <a:t>make</a:t>
            </a:r>
            <a:endParaRPr/>
          </a:p>
          <a:p>
            <a:pPr indent="-269874" lvl="1" marL="539749" marR="0" rtl="0" algn="just">
              <a:lnSpc>
                <a:spcPct val="120008"/>
              </a:lnSpc>
              <a:spcBef>
                <a:spcPts val="0"/>
              </a:spcBef>
              <a:spcAft>
                <a:spcPts val="0"/>
              </a:spcAft>
              <a:buClr>
                <a:srgbClr val="231F20"/>
              </a:buClr>
              <a:buSzPts val="2499"/>
              <a:buFont typeface="Arial"/>
              <a:buChar char="•"/>
            </a:pPr>
            <a:r>
              <a:rPr b="0" i="0" lang="en-US" sz="2499" u="none" cap="none" strike="noStrike">
                <a:solidFill>
                  <a:srgbClr val="231F20"/>
                </a:solidFill>
                <a:latin typeface="DM Sans"/>
                <a:ea typeface="DM Sans"/>
                <a:cs typeface="DM Sans"/>
                <a:sym typeface="DM Sans"/>
              </a:rPr>
              <a:t>model</a:t>
            </a:r>
            <a:endParaRPr/>
          </a:p>
          <a:p>
            <a:pPr indent="-269874" lvl="1" marL="539749" marR="0" rtl="0" algn="just">
              <a:lnSpc>
                <a:spcPct val="120008"/>
              </a:lnSpc>
              <a:spcBef>
                <a:spcPts val="0"/>
              </a:spcBef>
              <a:spcAft>
                <a:spcPts val="0"/>
              </a:spcAft>
              <a:buClr>
                <a:srgbClr val="231F20"/>
              </a:buClr>
              <a:buSzPts val="2499"/>
              <a:buFont typeface="Arial"/>
              <a:buChar char="•"/>
            </a:pPr>
            <a:r>
              <a:rPr b="0" i="0" lang="en-US" sz="2499" u="none" cap="none" strike="noStrike">
                <a:solidFill>
                  <a:srgbClr val="231F20"/>
                </a:solidFill>
                <a:latin typeface="DM Sans"/>
                <a:ea typeface="DM Sans"/>
                <a:cs typeface="DM Sans"/>
                <a:sym typeface="DM Sans"/>
              </a:rPr>
              <a:t>transmission</a:t>
            </a:r>
            <a:endParaRPr/>
          </a:p>
          <a:p>
            <a:pPr indent="-269874" lvl="1" marL="539749" marR="0" rtl="0" algn="just">
              <a:lnSpc>
                <a:spcPct val="120008"/>
              </a:lnSpc>
              <a:spcBef>
                <a:spcPts val="0"/>
              </a:spcBef>
              <a:spcAft>
                <a:spcPts val="0"/>
              </a:spcAft>
              <a:buClr>
                <a:srgbClr val="231F20"/>
              </a:buClr>
              <a:buSzPts val="2499"/>
              <a:buFont typeface="Arial"/>
              <a:buChar char="•"/>
            </a:pPr>
            <a:r>
              <a:rPr b="0" i="0" lang="en-US" sz="2499" u="none" cap="none" strike="noStrike">
                <a:solidFill>
                  <a:srgbClr val="231F20"/>
                </a:solidFill>
                <a:latin typeface="DM Sans"/>
                <a:ea typeface="DM Sans"/>
                <a:cs typeface="DM Sans"/>
                <a:sym typeface="DM Sans"/>
              </a:rPr>
              <a:t>body_type</a:t>
            </a:r>
            <a:endParaRPr/>
          </a:p>
          <a:p>
            <a:pPr indent="0" lvl="0" marL="0" marR="0" rtl="0" algn="just">
              <a:lnSpc>
                <a:spcPct val="120008"/>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We, then, saved the frequency data with respect to each of the variables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1"/>
          <p:cNvSpPr/>
          <p:nvPr/>
        </p:nvSpPr>
        <p:spPr>
          <a:xfrm>
            <a:off x="1786674" y="2790785"/>
            <a:ext cx="4707552" cy="6825950"/>
          </a:xfrm>
          <a:custGeom>
            <a:rect b="b" l="l" r="r" t="t"/>
            <a:pathLst>
              <a:path extrusionOk="0" h="6825950" w="4707552">
                <a:moveTo>
                  <a:pt x="0" y="0"/>
                </a:moveTo>
                <a:lnTo>
                  <a:pt x="4707552" y="0"/>
                </a:lnTo>
                <a:lnTo>
                  <a:pt x="4707552" y="6825950"/>
                </a:lnTo>
                <a:lnTo>
                  <a:pt x="0" y="6825950"/>
                </a:lnTo>
                <a:lnTo>
                  <a:pt x="0" y="0"/>
                </a:lnTo>
                <a:close/>
              </a:path>
            </a:pathLst>
          </a:custGeom>
          <a:blipFill rotWithShape="1">
            <a:blip r:embed="rId3">
              <a:alphaModFix/>
            </a:blip>
            <a:stretch>
              <a:fillRect b="0" l="0" r="0" t="0"/>
            </a:stretch>
          </a:blipFill>
          <a:ln>
            <a:noFill/>
          </a:ln>
        </p:spPr>
      </p:sp>
      <p:sp>
        <p:nvSpPr>
          <p:cNvPr id="523" name="Google Shape;523;p51"/>
          <p:cNvSpPr txBox="1"/>
          <p:nvPr/>
        </p:nvSpPr>
        <p:spPr>
          <a:xfrm>
            <a:off x="3204446" y="340090"/>
            <a:ext cx="11879100" cy="1774200"/>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4. CATEGORICAL PROFILING AND ENCODING CATEGORICAL VARIABLES</a:t>
            </a:r>
            <a:endParaRPr/>
          </a:p>
        </p:txBody>
      </p:sp>
      <p:sp>
        <p:nvSpPr>
          <p:cNvPr id="524" name="Google Shape;524;p51"/>
          <p:cNvSpPr txBox="1"/>
          <p:nvPr/>
        </p:nvSpPr>
        <p:spPr>
          <a:xfrm>
            <a:off x="7415172" y="2318448"/>
            <a:ext cx="9106500" cy="777060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Before encoding the Categorical Variables, we had to do some data cleaning first in order to get more accurate data encoding.  </a:t>
            </a:r>
            <a:endParaRPr/>
          </a:p>
          <a:p>
            <a:pPr indent="0" lvl="0" marL="0" marR="0" rtl="0" algn="just">
              <a:lnSpc>
                <a:spcPct val="120008"/>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According to the initial dataset, </a:t>
            </a:r>
            <a:r>
              <a:rPr b="0" i="0" lang="en-US" sz="2499" u="none" cap="none" strike="noStrike">
                <a:solidFill>
                  <a:srgbClr val="231F20"/>
                </a:solidFill>
                <a:latin typeface="Sansita"/>
                <a:ea typeface="Sansita"/>
                <a:cs typeface="Sansita"/>
                <a:sym typeface="Sansita"/>
              </a:rPr>
              <a:t>“Cvt” </a:t>
            </a:r>
            <a:r>
              <a:rPr b="0" i="0" lang="en-US" sz="2499" u="none" cap="none" strike="noStrike">
                <a:solidFill>
                  <a:srgbClr val="231F20"/>
                </a:solidFill>
                <a:latin typeface="DM Sans"/>
                <a:ea typeface="DM Sans"/>
                <a:cs typeface="DM Sans"/>
                <a:sym typeface="DM Sans"/>
              </a:rPr>
              <a:t>and </a:t>
            </a:r>
            <a:r>
              <a:rPr b="0" i="0" lang="en-US" sz="2499" u="none" cap="none" strike="noStrike">
                <a:solidFill>
                  <a:srgbClr val="231F20"/>
                </a:solidFill>
                <a:latin typeface="Sansita"/>
                <a:ea typeface="Sansita"/>
                <a:cs typeface="Sansita"/>
                <a:sym typeface="Sansita"/>
              </a:rPr>
              <a:t>“CVT”</a:t>
            </a:r>
            <a:r>
              <a:rPr b="0" i="0" lang="en-US" sz="2499" u="none" cap="none" strike="noStrike">
                <a:solidFill>
                  <a:srgbClr val="231F20"/>
                </a:solidFill>
                <a:latin typeface="DM Sans"/>
                <a:ea typeface="DM Sans"/>
                <a:cs typeface="DM Sans"/>
                <a:sym typeface="DM Sans"/>
              </a:rPr>
              <a:t> are two different transmission type (which are not). So we applied the function </a:t>
            </a:r>
            <a:r>
              <a:rPr b="0" i="0" lang="en-US" sz="2499" u="none" cap="none" strike="noStrike">
                <a:solidFill>
                  <a:srgbClr val="231F20"/>
                </a:solidFill>
                <a:latin typeface="Sansita"/>
                <a:ea typeface="Sansita"/>
                <a:cs typeface="Sansita"/>
                <a:sym typeface="Sansita"/>
              </a:rPr>
              <a:t>cvt()</a:t>
            </a:r>
            <a:r>
              <a:rPr b="0" i="0" lang="en-US" sz="2499" u="none" cap="none" strike="noStrike">
                <a:solidFill>
                  <a:srgbClr val="231F20"/>
                </a:solidFill>
                <a:latin typeface="DM Sans"/>
                <a:ea typeface="DM Sans"/>
                <a:cs typeface="DM Sans"/>
                <a:sym typeface="DM Sans"/>
              </a:rPr>
              <a:t> on the </a:t>
            </a:r>
            <a:r>
              <a:rPr b="0" i="0" lang="en-US" sz="2499" u="none" cap="none" strike="noStrike">
                <a:solidFill>
                  <a:srgbClr val="231F20"/>
                </a:solidFill>
                <a:latin typeface="Sansita"/>
                <a:ea typeface="Sansita"/>
                <a:cs typeface="Sansita"/>
                <a:sym typeface="Sansita"/>
              </a:rPr>
              <a:t>transmission</a:t>
            </a:r>
            <a:r>
              <a:rPr b="0" i="0" lang="en-US" sz="2499" u="none" cap="none" strike="noStrike">
                <a:solidFill>
                  <a:srgbClr val="231F20"/>
                </a:solidFill>
                <a:latin typeface="DM Sans"/>
                <a:ea typeface="DM Sans"/>
                <a:cs typeface="DM Sans"/>
                <a:sym typeface="DM Sans"/>
              </a:rPr>
              <a:t> column to ensure that all the values are unique. </a:t>
            </a:r>
            <a:endParaRPr/>
          </a:p>
          <a:p>
            <a:pPr indent="0" lvl="0" marL="0" marR="0" rtl="0" algn="just">
              <a:lnSpc>
                <a:spcPct val="120008"/>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Moreover, in the </a:t>
            </a:r>
            <a:r>
              <a:rPr b="0" i="0" lang="en-US" sz="2499" u="none" cap="none" strike="noStrike">
                <a:solidFill>
                  <a:srgbClr val="231F20"/>
                </a:solidFill>
                <a:latin typeface="Sansita"/>
                <a:ea typeface="Sansita"/>
                <a:cs typeface="Sansita"/>
                <a:sym typeface="Sansita"/>
              </a:rPr>
              <a:t>body_type</a:t>
            </a:r>
            <a:r>
              <a:rPr b="0" i="0" lang="en-US" sz="2499" u="none" cap="none" strike="noStrike">
                <a:solidFill>
                  <a:srgbClr val="231F20"/>
                </a:solidFill>
                <a:latin typeface="DM Sans"/>
                <a:ea typeface="DM Sans"/>
                <a:cs typeface="DM Sans"/>
                <a:sym typeface="DM Sans"/>
              </a:rPr>
              <a:t> column, we observed that “</a:t>
            </a:r>
            <a:r>
              <a:rPr b="0" i="0" lang="en-US" sz="2499" u="none" cap="none" strike="noStrike">
                <a:solidFill>
                  <a:srgbClr val="231F20"/>
                </a:solidFill>
                <a:latin typeface="Sansita"/>
                <a:ea typeface="Sansita"/>
                <a:cs typeface="Sansita"/>
                <a:sym typeface="Sansita"/>
              </a:rPr>
              <a:t>Pickup-trucks”</a:t>
            </a:r>
            <a:r>
              <a:rPr b="0" i="0" lang="en-US" sz="2499" u="none" cap="none" strike="noStrike">
                <a:solidFill>
                  <a:srgbClr val="231F20"/>
                </a:solidFill>
                <a:latin typeface="DM Sans"/>
                <a:ea typeface="DM Sans"/>
                <a:cs typeface="DM Sans"/>
                <a:sym typeface="DM Sans"/>
              </a:rPr>
              <a:t> and “</a:t>
            </a:r>
            <a:r>
              <a:rPr b="0" i="0" lang="en-US" sz="2499" u="none" cap="none" strike="noStrike">
                <a:solidFill>
                  <a:srgbClr val="231F20"/>
                </a:solidFill>
                <a:latin typeface="Sansita"/>
                <a:ea typeface="Sansita"/>
                <a:cs typeface="Sansita"/>
                <a:sym typeface="Sansita"/>
              </a:rPr>
              <a:t>Pickup”</a:t>
            </a:r>
            <a:r>
              <a:rPr b="0" i="0" lang="en-US" sz="2499" u="none" cap="none" strike="noStrike">
                <a:solidFill>
                  <a:srgbClr val="231F20"/>
                </a:solidFill>
                <a:latin typeface="DM Sans"/>
                <a:ea typeface="DM Sans"/>
                <a:cs typeface="DM Sans"/>
                <a:sym typeface="DM Sans"/>
              </a:rPr>
              <a:t> are treated as different values so we got to fix that. And upon further research, we found out that </a:t>
            </a:r>
            <a:r>
              <a:rPr b="0" i="0" lang="en-US" sz="2499" u="none" cap="none" strike="noStrike">
                <a:solidFill>
                  <a:srgbClr val="231F20"/>
                </a:solidFill>
                <a:latin typeface="Sansita"/>
                <a:ea typeface="Sansita"/>
                <a:cs typeface="Sansita"/>
                <a:sym typeface="Sansita"/>
              </a:rPr>
              <a:t>“Minivan”</a:t>
            </a:r>
            <a:r>
              <a:rPr b="0" i="0" lang="en-US" sz="2499" u="none" cap="none" strike="noStrike">
                <a:solidFill>
                  <a:srgbClr val="231F20"/>
                </a:solidFill>
                <a:latin typeface="DM Sans"/>
                <a:ea typeface="DM Sans"/>
                <a:cs typeface="DM Sans"/>
                <a:sym typeface="DM Sans"/>
              </a:rPr>
              <a:t> and </a:t>
            </a:r>
            <a:r>
              <a:rPr b="0" i="0" lang="en-US" sz="2499" u="none" cap="none" strike="noStrike">
                <a:solidFill>
                  <a:srgbClr val="231F20"/>
                </a:solidFill>
                <a:latin typeface="Sansita"/>
                <a:ea typeface="Sansita"/>
                <a:cs typeface="Sansita"/>
                <a:sym typeface="Sansita"/>
              </a:rPr>
              <a:t>“Mpv”</a:t>
            </a:r>
            <a:r>
              <a:rPr b="0" i="0" lang="en-US" sz="2499" u="none" cap="none" strike="noStrike">
                <a:solidFill>
                  <a:srgbClr val="231F20"/>
                </a:solidFill>
                <a:latin typeface="DM Sans"/>
                <a:ea typeface="DM Sans"/>
                <a:cs typeface="DM Sans"/>
                <a:sym typeface="DM Sans"/>
              </a:rPr>
              <a:t> are the same. Thus, along with the </a:t>
            </a:r>
            <a:r>
              <a:rPr b="0" i="0" lang="en-US" sz="2499" u="none" cap="none" strike="noStrike">
                <a:solidFill>
                  <a:srgbClr val="231F20"/>
                </a:solidFill>
                <a:latin typeface="Sansita"/>
                <a:ea typeface="Sansita"/>
                <a:cs typeface="Sansita"/>
                <a:sym typeface="Sansita"/>
              </a:rPr>
              <a:t>“Minivans”</a:t>
            </a:r>
            <a:r>
              <a:rPr b="0" i="0" lang="en-US" sz="2499" u="none" cap="none" strike="noStrike">
                <a:solidFill>
                  <a:srgbClr val="231F20"/>
                </a:solidFill>
                <a:latin typeface="DM Sans"/>
                <a:ea typeface="DM Sans"/>
                <a:cs typeface="DM Sans"/>
                <a:sym typeface="DM Sans"/>
              </a:rPr>
              <a:t> value, we re-wrote it under </a:t>
            </a:r>
            <a:r>
              <a:rPr b="0" i="0" lang="en-US" sz="2499" u="none" cap="none" strike="noStrike">
                <a:solidFill>
                  <a:srgbClr val="231F20"/>
                </a:solidFill>
                <a:latin typeface="Sansita"/>
                <a:ea typeface="Sansita"/>
                <a:cs typeface="Sansita"/>
                <a:sym typeface="Sansita"/>
              </a:rPr>
              <a:t>“MPV”. </a:t>
            </a:r>
            <a:endParaRPr/>
          </a:p>
          <a:p>
            <a:pPr indent="0" lvl="0" marL="0" marR="0" rtl="0" algn="just">
              <a:lnSpc>
                <a:spcPct val="120008"/>
              </a:lnSpc>
              <a:spcBef>
                <a:spcPts val="0"/>
              </a:spcBef>
              <a:spcAft>
                <a:spcPts val="0"/>
              </a:spcAft>
              <a:buNone/>
            </a:pPr>
            <a:r>
              <a:t/>
            </a:r>
            <a:endParaRPr b="0" i="0" sz="2499" u="none" cap="none" strike="noStrike">
              <a:solidFill>
                <a:srgbClr val="231F20"/>
              </a:solidFill>
              <a:latin typeface="Sansita"/>
              <a:ea typeface="Sansita"/>
              <a:cs typeface="Sansita"/>
              <a:sym typeface="Sansita"/>
            </a:endParaRPr>
          </a:p>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Lastly, we refactored the other unique values to make it more “readable”.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2"/>
          <p:cNvSpPr/>
          <p:nvPr/>
        </p:nvSpPr>
        <p:spPr>
          <a:xfrm>
            <a:off x="1028700" y="5733942"/>
            <a:ext cx="16230600" cy="3447044"/>
          </a:xfrm>
          <a:custGeom>
            <a:rect b="b" l="l" r="r" t="t"/>
            <a:pathLst>
              <a:path extrusionOk="0" h="3447044" w="16230600">
                <a:moveTo>
                  <a:pt x="0" y="0"/>
                </a:moveTo>
                <a:lnTo>
                  <a:pt x="16230600" y="0"/>
                </a:lnTo>
                <a:lnTo>
                  <a:pt x="16230600" y="3447044"/>
                </a:lnTo>
                <a:lnTo>
                  <a:pt x="0" y="3447044"/>
                </a:lnTo>
                <a:lnTo>
                  <a:pt x="0" y="0"/>
                </a:lnTo>
                <a:close/>
              </a:path>
            </a:pathLst>
          </a:custGeom>
          <a:blipFill rotWithShape="1">
            <a:blip r:embed="rId3">
              <a:alphaModFix/>
            </a:blip>
            <a:stretch>
              <a:fillRect b="0" l="0" r="0" t="0"/>
            </a:stretch>
          </a:blipFill>
          <a:ln>
            <a:noFill/>
          </a:ln>
        </p:spPr>
      </p:sp>
      <p:sp>
        <p:nvSpPr>
          <p:cNvPr id="530" name="Google Shape;530;p52"/>
          <p:cNvSpPr txBox="1"/>
          <p:nvPr/>
        </p:nvSpPr>
        <p:spPr>
          <a:xfrm>
            <a:off x="3204446" y="1121993"/>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4. CATEGORICAL PROFILING AND ENCODING CATEGORICAL VARIABLES</a:t>
            </a:r>
            <a:endParaRPr/>
          </a:p>
        </p:txBody>
      </p:sp>
      <p:sp>
        <p:nvSpPr>
          <p:cNvPr id="531" name="Google Shape;531;p52"/>
          <p:cNvSpPr txBox="1"/>
          <p:nvPr/>
        </p:nvSpPr>
        <p:spPr>
          <a:xfrm>
            <a:off x="1337587" y="3183005"/>
            <a:ext cx="15493703" cy="1857375"/>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Now, for the </a:t>
            </a:r>
            <a:r>
              <a:rPr b="0" i="0" lang="en-US" sz="2499" u="none" cap="none" strike="noStrike">
                <a:solidFill>
                  <a:srgbClr val="231F20"/>
                </a:solidFill>
                <a:latin typeface="Sansita"/>
                <a:ea typeface="Sansita"/>
                <a:cs typeface="Sansita"/>
                <a:sym typeface="Sansita"/>
              </a:rPr>
              <a:t>fuel_type</a:t>
            </a:r>
            <a:r>
              <a:rPr b="0" i="0" lang="en-US" sz="2499" u="none" cap="none" strike="noStrike">
                <a:solidFill>
                  <a:srgbClr val="231F20"/>
                </a:solidFill>
                <a:latin typeface="DM Sans"/>
                <a:ea typeface="DM Sans"/>
                <a:cs typeface="DM Sans"/>
                <a:sym typeface="DM Sans"/>
              </a:rPr>
              <a:t> variable, we used one-hut encoding since there are only 3 unique values under it. Meanwhile, for the variables </a:t>
            </a:r>
            <a:r>
              <a:rPr b="0" i="0" lang="en-US" sz="2499" u="none" cap="none" strike="noStrike">
                <a:solidFill>
                  <a:srgbClr val="231F20"/>
                </a:solidFill>
                <a:latin typeface="Sansita"/>
                <a:ea typeface="Sansita"/>
                <a:cs typeface="Sansita"/>
                <a:sym typeface="Sansita"/>
              </a:rPr>
              <a:t>make, model, transmission, </a:t>
            </a:r>
            <a:r>
              <a:rPr b="0" i="0" lang="en-US" sz="2499" u="none" cap="none" strike="noStrike">
                <a:solidFill>
                  <a:srgbClr val="231F20"/>
                </a:solidFill>
                <a:latin typeface="DM Sans"/>
                <a:ea typeface="DM Sans"/>
                <a:cs typeface="DM Sans"/>
                <a:sym typeface="DM Sans"/>
              </a:rPr>
              <a:t>and</a:t>
            </a:r>
            <a:r>
              <a:rPr b="0" i="0" lang="en-US" sz="2499" u="none" cap="none" strike="noStrike">
                <a:solidFill>
                  <a:srgbClr val="231F20"/>
                </a:solidFill>
                <a:latin typeface="Sansita"/>
                <a:ea typeface="Sansita"/>
                <a:cs typeface="Sansita"/>
                <a:sym typeface="Sansita"/>
              </a:rPr>
              <a:t> body_type, </a:t>
            </a:r>
            <a:r>
              <a:rPr b="0" i="0" lang="en-US" sz="2499" u="none" cap="none" strike="noStrike">
                <a:solidFill>
                  <a:srgbClr val="231F20"/>
                </a:solidFill>
                <a:latin typeface="DM Sans"/>
                <a:ea typeface="DM Sans"/>
                <a:cs typeface="DM Sans"/>
                <a:sym typeface="DM Sans"/>
              </a:rPr>
              <a:t>we used both frequency encoding and target encoding. For the target encoding, we imported the </a:t>
            </a:r>
            <a:r>
              <a:rPr b="0" i="0" lang="en-US" sz="2499" u="none" cap="none" strike="noStrike">
                <a:solidFill>
                  <a:srgbClr val="231F20"/>
                </a:solidFill>
                <a:latin typeface="Sansita"/>
                <a:ea typeface="Sansita"/>
                <a:cs typeface="Sansita"/>
                <a:sym typeface="Sansita"/>
              </a:rPr>
              <a:t>category_encoders</a:t>
            </a:r>
            <a:r>
              <a:rPr b="0" i="0" lang="en-US" sz="2499" u="none" cap="none" strike="noStrike">
                <a:solidFill>
                  <a:srgbClr val="231F20"/>
                </a:solidFill>
                <a:latin typeface="DM Sans"/>
                <a:ea typeface="DM Sans"/>
                <a:cs typeface="DM Sans"/>
                <a:sym typeface="DM Sans"/>
              </a:rPr>
              <a:t> from </a:t>
            </a:r>
            <a:r>
              <a:rPr b="0" i="0" lang="en-US" sz="2499" u="none" cap="none" strike="noStrike">
                <a:solidFill>
                  <a:srgbClr val="231F20"/>
                </a:solidFill>
                <a:latin typeface="Sansita"/>
                <a:ea typeface="Sansita"/>
                <a:cs typeface="Sansita"/>
                <a:sym typeface="Sansita"/>
              </a:rPr>
              <a:t>sklearn</a:t>
            </a:r>
            <a:r>
              <a:rPr b="0" i="0" lang="en-US" sz="2499" u="none" cap="none" strike="noStrike">
                <a:solidFill>
                  <a:srgbClr val="231F20"/>
                </a:solidFill>
                <a:latin typeface="DM Sans"/>
                <a:ea typeface="DM Sans"/>
                <a:cs typeface="DM Sans"/>
                <a:sym typeface="DM Sans"/>
              </a:rPr>
              <a:t> and made use of </a:t>
            </a:r>
            <a:r>
              <a:rPr b="0" i="0" lang="en-US" sz="2499" u="none" cap="none" strike="noStrike">
                <a:solidFill>
                  <a:srgbClr val="231F20"/>
                </a:solidFill>
                <a:latin typeface="Sansita"/>
                <a:ea typeface="Sansita"/>
                <a:cs typeface="Sansita"/>
                <a:sym typeface="Sansita"/>
              </a:rPr>
              <a:t>TargetEncoder </a:t>
            </a:r>
            <a:r>
              <a:rPr b="0" i="0" lang="en-US" sz="2499" u="none" cap="none" strike="noStrike">
                <a:solidFill>
                  <a:srgbClr val="231F20"/>
                </a:solidFill>
                <a:latin typeface="DM Sans"/>
                <a:ea typeface="DM Sans"/>
                <a:cs typeface="DM Sans"/>
                <a:sym typeface="DM Sans"/>
              </a:rPr>
              <a:t>class. This makes the code fairly straight-forward and easy rather than encoding it from scratch.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3"/>
          <p:cNvSpPr/>
          <p:nvPr/>
        </p:nvSpPr>
        <p:spPr>
          <a:xfrm>
            <a:off x="1294338" y="4470984"/>
            <a:ext cx="15699327" cy="5178537"/>
          </a:xfrm>
          <a:custGeom>
            <a:rect b="b" l="l" r="r" t="t"/>
            <a:pathLst>
              <a:path extrusionOk="0" h="5178537" w="15699327">
                <a:moveTo>
                  <a:pt x="0" y="0"/>
                </a:moveTo>
                <a:lnTo>
                  <a:pt x="15699327" y="0"/>
                </a:lnTo>
                <a:lnTo>
                  <a:pt x="15699327" y="5178537"/>
                </a:lnTo>
                <a:lnTo>
                  <a:pt x="0" y="5178537"/>
                </a:lnTo>
                <a:lnTo>
                  <a:pt x="0" y="0"/>
                </a:lnTo>
                <a:close/>
              </a:path>
            </a:pathLst>
          </a:custGeom>
          <a:blipFill rotWithShape="1">
            <a:blip r:embed="rId3">
              <a:alphaModFix/>
            </a:blip>
            <a:stretch>
              <a:fillRect b="0" l="0" r="0" t="0"/>
            </a:stretch>
          </a:blipFill>
          <a:ln>
            <a:noFill/>
          </a:ln>
        </p:spPr>
      </p:sp>
      <p:sp>
        <p:nvSpPr>
          <p:cNvPr id="537" name="Google Shape;537;p53"/>
          <p:cNvSpPr txBox="1"/>
          <p:nvPr/>
        </p:nvSpPr>
        <p:spPr>
          <a:xfrm>
            <a:off x="3204446" y="90500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4. CATEGORICAL PROFILING AND ENCODING CATEGORICAL VARIABLES</a:t>
            </a:r>
            <a:endParaRPr/>
          </a:p>
        </p:txBody>
      </p:sp>
      <p:sp>
        <p:nvSpPr>
          <p:cNvPr id="538" name="Google Shape;538;p53"/>
          <p:cNvSpPr txBox="1"/>
          <p:nvPr/>
        </p:nvSpPr>
        <p:spPr>
          <a:xfrm>
            <a:off x="1337587" y="2966012"/>
            <a:ext cx="15493703" cy="1114425"/>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Now, for the frequency encoding, we just took the frequency count of each unique values and normalize it within its respective column/variable. We, then, mapped the values in their respective categorical values.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4"/>
          <p:cNvSpPr/>
          <p:nvPr/>
        </p:nvSpPr>
        <p:spPr>
          <a:xfrm>
            <a:off x="2146080" y="3426116"/>
            <a:ext cx="4334089" cy="5225876"/>
          </a:xfrm>
          <a:custGeom>
            <a:rect b="b" l="l" r="r" t="t"/>
            <a:pathLst>
              <a:path extrusionOk="0" h="5225876" w="4334089">
                <a:moveTo>
                  <a:pt x="0" y="0"/>
                </a:moveTo>
                <a:lnTo>
                  <a:pt x="4334089" y="0"/>
                </a:lnTo>
                <a:lnTo>
                  <a:pt x="4334089" y="5225876"/>
                </a:lnTo>
                <a:lnTo>
                  <a:pt x="0" y="5225876"/>
                </a:lnTo>
                <a:lnTo>
                  <a:pt x="0" y="0"/>
                </a:lnTo>
                <a:close/>
              </a:path>
            </a:pathLst>
          </a:custGeom>
          <a:blipFill rotWithShape="1">
            <a:blip r:embed="rId3">
              <a:alphaModFix/>
            </a:blip>
            <a:stretch>
              <a:fillRect b="0" l="0" r="0" t="0"/>
            </a:stretch>
          </a:blipFill>
          <a:ln>
            <a:noFill/>
          </a:ln>
        </p:spPr>
      </p:sp>
      <p:sp>
        <p:nvSpPr>
          <p:cNvPr id="544" name="Google Shape;544;p54"/>
          <p:cNvSpPr txBox="1"/>
          <p:nvPr/>
        </p:nvSpPr>
        <p:spPr>
          <a:xfrm>
            <a:off x="7654055" y="5481841"/>
            <a:ext cx="9106529" cy="1114425"/>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After dropping the </a:t>
            </a:r>
            <a:r>
              <a:rPr b="0" i="0" lang="en-US" sz="2499" u="none" cap="none" strike="noStrike">
                <a:solidFill>
                  <a:srgbClr val="231F20"/>
                </a:solidFill>
                <a:latin typeface="Sansita"/>
                <a:ea typeface="Sansita"/>
                <a:cs typeface="Sansita"/>
                <a:sym typeface="Sansita"/>
              </a:rPr>
              <a:t>key</a:t>
            </a:r>
            <a:r>
              <a:rPr b="0" i="0" lang="en-US" sz="2499" u="none" cap="none" strike="noStrike">
                <a:solidFill>
                  <a:srgbClr val="231F20"/>
                </a:solidFill>
                <a:latin typeface="DM Sans"/>
                <a:ea typeface="DM Sans"/>
                <a:cs typeface="DM Sans"/>
                <a:sym typeface="DM Sans"/>
              </a:rPr>
              <a:t> column (which are the brand and model of the cars), we now have a purely numerical dataset which can be used for modelling and data analysis. </a:t>
            </a:r>
            <a:endParaRPr/>
          </a:p>
        </p:txBody>
      </p:sp>
      <p:sp>
        <p:nvSpPr>
          <p:cNvPr id="545" name="Google Shape;545;p54"/>
          <p:cNvSpPr txBox="1"/>
          <p:nvPr/>
        </p:nvSpPr>
        <p:spPr>
          <a:xfrm>
            <a:off x="3204446" y="58454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4. CATEGORICAL PROFILING AND ENCODING CATEGORICAL VARIABLES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737"/>
        </a:solidFill>
      </p:bgPr>
    </p:bg>
    <p:spTree>
      <p:nvGrpSpPr>
        <p:cNvPr id="549" name="Shape 549"/>
        <p:cNvGrpSpPr/>
        <p:nvPr/>
      </p:nvGrpSpPr>
      <p:grpSpPr>
        <a:xfrm>
          <a:off x="0" y="0"/>
          <a:ext cx="0" cy="0"/>
          <a:chOff x="0" y="0"/>
          <a:chExt cx="0" cy="0"/>
        </a:xfrm>
      </p:grpSpPr>
      <p:sp>
        <p:nvSpPr>
          <p:cNvPr id="550" name="Google Shape;550;p55"/>
          <p:cNvSpPr/>
          <p:nvPr/>
        </p:nvSpPr>
        <p:spPr>
          <a:xfrm>
            <a:off x="706046" y="3376335"/>
            <a:ext cx="16875909" cy="3534330"/>
          </a:xfrm>
          <a:custGeom>
            <a:rect b="b" l="l" r="r" t="t"/>
            <a:pathLst>
              <a:path extrusionOk="0" h="3534330" w="16875909">
                <a:moveTo>
                  <a:pt x="0" y="0"/>
                </a:moveTo>
                <a:lnTo>
                  <a:pt x="16875908" y="0"/>
                </a:lnTo>
                <a:lnTo>
                  <a:pt x="16875908" y="3534330"/>
                </a:lnTo>
                <a:lnTo>
                  <a:pt x="0" y="3534330"/>
                </a:lnTo>
                <a:lnTo>
                  <a:pt x="0" y="0"/>
                </a:lnTo>
                <a:close/>
              </a:path>
            </a:pathLst>
          </a:custGeom>
          <a:blipFill rotWithShape="1">
            <a:blip r:embed="rId3">
              <a:alphaModFix/>
            </a:blip>
            <a:stretch>
              <a:fillRect b="0" l="0" r="0" t="0"/>
            </a:stretch>
          </a:blipFill>
          <a:ln>
            <a:noFill/>
          </a:ln>
        </p:spPr>
      </p:sp>
      <p:sp>
        <p:nvSpPr>
          <p:cNvPr id="551" name="Google Shape;551;p55"/>
          <p:cNvSpPr txBox="1"/>
          <p:nvPr/>
        </p:nvSpPr>
        <p:spPr>
          <a:xfrm>
            <a:off x="1241410" y="1718648"/>
            <a:ext cx="15805179" cy="821421"/>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b="1" i="0" lang="en-US" sz="4900" u="none" cap="none" strike="noStrike">
                <a:solidFill>
                  <a:srgbClr val="FFFBFB"/>
                </a:solidFill>
                <a:latin typeface="Oswald"/>
                <a:ea typeface="Oswald"/>
                <a:cs typeface="Oswald"/>
                <a:sym typeface="Oswald"/>
              </a:rPr>
              <a:t>OUR FINAL DATASET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pSp>
        <p:nvGrpSpPr>
          <p:cNvPr id="556" name="Google Shape;556;p56"/>
          <p:cNvGrpSpPr/>
          <p:nvPr/>
        </p:nvGrpSpPr>
        <p:grpSpPr>
          <a:xfrm>
            <a:off x="2209085" y="1667380"/>
            <a:ext cx="4434066" cy="7474038"/>
            <a:chOff x="0" y="-19050"/>
            <a:chExt cx="1167820" cy="1968471"/>
          </a:xfrm>
        </p:grpSpPr>
        <p:sp>
          <p:nvSpPr>
            <p:cNvPr id="557" name="Google Shape;557;p56"/>
            <p:cNvSpPr/>
            <p:nvPr/>
          </p:nvSpPr>
          <p:spPr>
            <a:xfrm>
              <a:off x="0" y="0"/>
              <a:ext cx="1167820" cy="1949421"/>
            </a:xfrm>
            <a:custGeom>
              <a:rect b="b" l="l" r="r" t="t"/>
              <a:pathLst>
                <a:path extrusionOk="0" h="1949421" w="1167820">
                  <a:moveTo>
                    <a:pt x="0" y="0"/>
                  </a:moveTo>
                  <a:lnTo>
                    <a:pt x="1167820" y="0"/>
                  </a:lnTo>
                  <a:lnTo>
                    <a:pt x="1167820" y="1949421"/>
                  </a:lnTo>
                  <a:lnTo>
                    <a:pt x="0" y="1949421"/>
                  </a:lnTo>
                  <a:close/>
                </a:path>
              </a:pathLst>
            </a:custGeom>
            <a:solidFill>
              <a:srgbClr val="CCCCCC"/>
            </a:solidFill>
            <a:ln>
              <a:noFill/>
            </a:ln>
          </p:spPr>
        </p:sp>
        <p:sp>
          <p:nvSpPr>
            <p:cNvPr id="558" name="Google Shape;558;p56"/>
            <p:cNvSpPr txBox="1"/>
            <p:nvPr/>
          </p:nvSpPr>
          <p:spPr>
            <a:xfrm>
              <a:off x="0" y="-19050"/>
              <a:ext cx="1167820" cy="1968471"/>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9" name="Google Shape;559;p56"/>
          <p:cNvGrpSpPr/>
          <p:nvPr/>
        </p:nvGrpSpPr>
        <p:grpSpPr>
          <a:xfrm>
            <a:off x="2209085" y="1667380"/>
            <a:ext cx="4434066" cy="7590920"/>
            <a:chOff x="0" y="-19050"/>
            <a:chExt cx="1167820" cy="1999255"/>
          </a:xfrm>
        </p:grpSpPr>
        <p:sp>
          <p:nvSpPr>
            <p:cNvPr id="560" name="Google Shape;560;p56"/>
            <p:cNvSpPr/>
            <p:nvPr/>
          </p:nvSpPr>
          <p:spPr>
            <a:xfrm>
              <a:off x="0" y="0"/>
              <a:ext cx="1167820" cy="1980205"/>
            </a:xfrm>
            <a:custGeom>
              <a:rect b="b" l="l" r="r" t="t"/>
              <a:pathLst>
                <a:path extrusionOk="0" h="1980205" w="1167820">
                  <a:moveTo>
                    <a:pt x="0" y="0"/>
                  </a:moveTo>
                  <a:lnTo>
                    <a:pt x="1167820" y="0"/>
                  </a:lnTo>
                  <a:lnTo>
                    <a:pt x="1167820" y="1980205"/>
                  </a:lnTo>
                  <a:lnTo>
                    <a:pt x="0" y="1980205"/>
                  </a:lnTo>
                  <a:close/>
                </a:path>
              </a:pathLst>
            </a:custGeom>
            <a:solidFill>
              <a:srgbClr val="373737"/>
            </a:solidFill>
            <a:ln>
              <a:noFill/>
            </a:ln>
          </p:spPr>
        </p:sp>
        <p:sp>
          <p:nvSpPr>
            <p:cNvPr id="561" name="Google Shape;561;p56"/>
            <p:cNvSpPr txBox="1"/>
            <p:nvPr/>
          </p:nvSpPr>
          <p:spPr>
            <a:xfrm>
              <a:off x="0" y="-19050"/>
              <a:ext cx="1167820" cy="1999255"/>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2" name="Google Shape;562;p56"/>
          <p:cNvSpPr txBox="1"/>
          <p:nvPr/>
        </p:nvSpPr>
        <p:spPr>
          <a:xfrm>
            <a:off x="3204446" y="584540"/>
            <a:ext cx="11879108" cy="822731"/>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OUR FINAL DATASET</a:t>
            </a:r>
            <a:endParaRPr/>
          </a:p>
        </p:txBody>
      </p:sp>
      <p:sp>
        <p:nvSpPr>
          <p:cNvPr id="563" name="Google Shape;563;p56"/>
          <p:cNvSpPr txBox="1"/>
          <p:nvPr/>
        </p:nvSpPr>
        <p:spPr>
          <a:xfrm>
            <a:off x="3922480" y="2509979"/>
            <a:ext cx="2351365"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make_year</a:t>
            </a:r>
            <a:endParaRPr/>
          </a:p>
        </p:txBody>
      </p:sp>
      <p:sp>
        <p:nvSpPr>
          <p:cNvPr id="564" name="Google Shape;564;p56"/>
          <p:cNvSpPr txBox="1"/>
          <p:nvPr/>
        </p:nvSpPr>
        <p:spPr>
          <a:xfrm>
            <a:off x="3046299" y="3561023"/>
            <a:ext cx="3227546"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ext_make_year</a:t>
            </a:r>
            <a:endParaRPr/>
          </a:p>
        </p:txBody>
      </p:sp>
      <p:sp>
        <p:nvSpPr>
          <p:cNvPr id="565" name="Google Shape;565;p56"/>
          <p:cNvSpPr txBox="1"/>
          <p:nvPr/>
        </p:nvSpPr>
        <p:spPr>
          <a:xfrm>
            <a:off x="3514452" y="4608773"/>
            <a:ext cx="2759393"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make_target</a:t>
            </a:r>
            <a:endParaRPr/>
          </a:p>
        </p:txBody>
      </p:sp>
      <p:sp>
        <p:nvSpPr>
          <p:cNvPr id="566" name="Google Shape;566;p56"/>
          <p:cNvSpPr txBox="1"/>
          <p:nvPr/>
        </p:nvSpPr>
        <p:spPr>
          <a:xfrm>
            <a:off x="3976058" y="5656523"/>
            <a:ext cx="2297787"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make_freq</a:t>
            </a:r>
            <a:endParaRPr/>
          </a:p>
        </p:txBody>
      </p:sp>
      <p:sp>
        <p:nvSpPr>
          <p:cNvPr id="567" name="Google Shape;567;p56"/>
          <p:cNvSpPr txBox="1"/>
          <p:nvPr/>
        </p:nvSpPr>
        <p:spPr>
          <a:xfrm>
            <a:off x="3384079" y="6704273"/>
            <a:ext cx="2889766"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model_target</a:t>
            </a:r>
            <a:endParaRPr/>
          </a:p>
        </p:txBody>
      </p:sp>
      <p:sp>
        <p:nvSpPr>
          <p:cNvPr id="568" name="Google Shape;568;p56"/>
          <p:cNvSpPr txBox="1"/>
          <p:nvPr/>
        </p:nvSpPr>
        <p:spPr>
          <a:xfrm>
            <a:off x="3885708" y="7752023"/>
            <a:ext cx="2428042"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model_freq</a:t>
            </a:r>
            <a:endParaRPr/>
          </a:p>
        </p:txBody>
      </p:sp>
      <p:sp>
        <p:nvSpPr>
          <p:cNvPr id="569" name="Google Shape;569;p56"/>
          <p:cNvSpPr txBox="1"/>
          <p:nvPr/>
        </p:nvSpPr>
        <p:spPr>
          <a:xfrm>
            <a:off x="6846463" y="2646072"/>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the year in which a particular car is made  (Independent Variable)</a:t>
            </a:r>
            <a:endParaRPr/>
          </a:p>
        </p:txBody>
      </p:sp>
      <p:sp>
        <p:nvSpPr>
          <p:cNvPr id="570" name="Google Shape;570;p56"/>
          <p:cNvSpPr txBox="1"/>
          <p:nvPr/>
        </p:nvSpPr>
        <p:spPr>
          <a:xfrm>
            <a:off x="6846463" y="3731922"/>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the year in which (brand new) cars from the external dataset are made (Independent Variable)</a:t>
            </a:r>
            <a:endParaRPr/>
          </a:p>
        </p:txBody>
      </p:sp>
      <p:sp>
        <p:nvSpPr>
          <p:cNvPr id="571" name="Google Shape;571;p56"/>
          <p:cNvSpPr txBox="1"/>
          <p:nvPr/>
        </p:nvSpPr>
        <p:spPr>
          <a:xfrm>
            <a:off x="6846463" y="4818323"/>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target encoded values of brands that made a given car (Independent Variable)</a:t>
            </a:r>
            <a:endParaRPr/>
          </a:p>
        </p:txBody>
      </p:sp>
      <p:sp>
        <p:nvSpPr>
          <p:cNvPr id="572" name="Google Shape;572;p56"/>
          <p:cNvSpPr txBox="1"/>
          <p:nvPr/>
        </p:nvSpPr>
        <p:spPr>
          <a:xfrm>
            <a:off x="6846463" y="5866073"/>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frequency encoded values of the brands that made a given car (Independent Variable)</a:t>
            </a:r>
            <a:endParaRPr/>
          </a:p>
        </p:txBody>
      </p:sp>
      <p:sp>
        <p:nvSpPr>
          <p:cNvPr id="573" name="Google Shape;573;p56"/>
          <p:cNvSpPr txBox="1"/>
          <p:nvPr/>
        </p:nvSpPr>
        <p:spPr>
          <a:xfrm>
            <a:off x="6846463" y="6894773"/>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target encoded values of the model of each car (Independent Variable)</a:t>
            </a:r>
            <a:endParaRPr/>
          </a:p>
        </p:txBody>
      </p:sp>
      <p:sp>
        <p:nvSpPr>
          <p:cNvPr id="574" name="Google Shape;574;p56"/>
          <p:cNvSpPr txBox="1"/>
          <p:nvPr/>
        </p:nvSpPr>
        <p:spPr>
          <a:xfrm>
            <a:off x="6846463" y="7961573"/>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frequency encoded values of the model of each car (Independent Variable)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57"/>
          <p:cNvGrpSpPr/>
          <p:nvPr/>
        </p:nvGrpSpPr>
        <p:grpSpPr>
          <a:xfrm>
            <a:off x="2209085" y="1667380"/>
            <a:ext cx="4434066" cy="7474038"/>
            <a:chOff x="0" y="-19050"/>
            <a:chExt cx="1167820" cy="1968471"/>
          </a:xfrm>
        </p:grpSpPr>
        <p:sp>
          <p:nvSpPr>
            <p:cNvPr id="580" name="Google Shape;580;p57"/>
            <p:cNvSpPr/>
            <p:nvPr/>
          </p:nvSpPr>
          <p:spPr>
            <a:xfrm>
              <a:off x="0" y="0"/>
              <a:ext cx="1167820" cy="1949421"/>
            </a:xfrm>
            <a:custGeom>
              <a:rect b="b" l="l" r="r" t="t"/>
              <a:pathLst>
                <a:path extrusionOk="0" h="1949421" w="1167820">
                  <a:moveTo>
                    <a:pt x="0" y="0"/>
                  </a:moveTo>
                  <a:lnTo>
                    <a:pt x="1167820" y="0"/>
                  </a:lnTo>
                  <a:lnTo>
                    <a:pt x="1167820" y="1949421"/>
                  </a:lnTo>
                  <a:lnTo>
                    <a:pt x="0" y="1949421"/>
                  </a:lnTo>
                  <a:close/>
                </a:path>
              </a:pathLst>
            </a:custGeom>
            <a:solidFill>
              <a:srgbClr val="CCCCCC"/>
            </a:solidFill>
            <a:ln>
              <a:noFill/>
            </a:ln>
          </p:spPr>
        </p:sp>
        <p:sp>
          <p:nvSpPr>
            <p:cNvPr id="581" name="Google Shape;581;p57"/>
            <p:cNvSpPr txBox="1"/>
            <p:nvPr/>
          </p:nvSpPr>
          <p:spPr>
            <a:xfrm>
              <a:off x="0" y="-19050"/>
              <a:ext cx="1167820" cy="1968471"/>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2" name="Google Shape;582;p57"/>
          <p:cNvGrpSpPr/>
          <p:nvPr/>
        </p:nvGrpSpPr>
        <p:grpSpPr>
          <a:xfrm>
            <a:off x="1452332" y="1667380"/>
            <a:ext cx="5190819" cy="7590920"/>
            <a:chOff x="0" y="-19050"/>
            <a:chExt cx="1367129" cy="1999255"/>
          </a:xfrm>
        </p:grpSpPr>
        <p:sp>
          <p:nvSpPr>
            <p:cNvPr id="583" name="Google Shape;583;p57"/>
            <p:cNvSpPr/>
            <p:nvPr/>
          </p:nvSpPr>
          <p:spPr>
            <a:xfrm>
              <a:off x="0" y="0"/>
              <a:ext cx="1367129" cy="1980205"/>
            </a:xfrm>
            <a:custGeom>
              <a:rect b="b" l="l" r="r" t="t"/>
              <a:pathLst>
                <a:path extrusionOk="0" h="1980205" w="1367129">
                  <a:moveTo>
                    <a:pt x="0" y="0"/>
                  </a:moveTo>
                  <a:lnTo>
                    <a:pt x="1367129" y="0"/>
                  </a:lnTo>
                  <a:lnTo>
                    <a:pt x="1367129" y="1980205"/>
                  </a:lnTo>
                  <a:lnTo>
                    <a:pt x="0" y="1980205"/>
                  </a:lnTo>
                  <a:close/>
                </a:path>
              </a:pathLst>
            </a:custGeom>
            <a:solidFill>
              <a:srgbClr val="373737"/>
            </a:solidFill>
            <a:ln>
              <a:noFill/>
            </a:ln>
          </p:spPr>
        </p:sp>
        <p:sp>
          <p:nvSpPr>
            <p:cNvPr id="584" name="Google Shape;584;p57"/>
            <p:cNvSpPr txBox="1"/>
            <p:nvPr/>
          </p:nvSpPr>
          <p:spPr>
            <a:xfrm>
              <a:off x="0" y="-19050"/>
              <a:ext cx="1367129" cy="1999255"/>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5" name="Google Shape;585;p57"/>
          <p:cNvSpPr txBox="1"/>
          <p:nvPr/>
        </p:nvSpPr>
        <p:spPr>
          <a:xfrm>
            <a:off x="3204446" y="584540"/>
            <a:ext cx="11879108" cy="822731"/>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OUR FINAL DATASET</a:t>
            </a:r>
            <a:endParaRPr/>
          </a:p>
        </p:txBody>
      </p:sp>
      <p:sp>
        <p:nvSpPr>
          <p:cNvPr id="586" name="Google Shape;586;p57"/>
          <p:cNvSpPr txBox="1"/>
          <p:nvPr/>
        </p:nvSpPr>
        <p:spPr>
          <a:xfrm>
            <a:off x="1986939" y="2509979"/>
            <a:ext cx="4381500"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transmission_target</a:t>
            </a:r>
            <a:endParaRPr/>
          </a:p>
        </p:txBody>
      </p:sp>
      <p:sp>
        <p:nvSpPr>
          <p:cNvPr id="587" name="Google Shape;587;p57"/>
          <p:cNvSpPr txBox="1"/>
          <p:nvPr/>
        </p:nvSpPr>
        <p:spPr>
          <a:xfrm>
            <a:off x="2448664" y="3561023"/>
            <a:ext cx="3919776"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transmission_freq</a:t>
            </a:r>
            <a:endParaRPr/>
          </a:p>
        </p:txBody>
      </p:sp>
      <p:sp>
        <p:nvSpPr>
          <p:cNvPr id="588" name="Google Shape;588;p57"/>
          <p:cNvSpPr txBox="1"/>
          <p:nvPr/>
        </p:nvSpPr>
        <p:spPr>
          <a:xfrm>
            <a:off x="2619637" y="4608773"/>
            <a:ext cx="3748802"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body_type_target</a:t>
            </a:r>
            <a:endParaRPr/>
          </a:p>
        </p:txBody>
      </p:sp>
      <p:sp>
        <p:nvSpPr>
          <p:cNvPr id="589" name="Google Shape;589;p57"/>
          <p:cNvSpPr txBox="1"/>
          <p:nvPr/>
        </p:nvSpPr>
        <p:spPr>
          <a:xfrm>
            <a:off x="3081362" y="5656523"/>
            <a:ext cx="3287078"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body_type_freq</a:t>
            </a:r>
            <a:endParaRPr/>
          </a:p>
        </p:txBody>
      </p:sp>
      <p:sp>
        <p:nvSpPr>
          <p:cNvPr id="590" name="Google Shape;590;p57"/>
          <p:cNvSpPr txBox="1"/>
          <p:nvPr/>
        </p:nvSpPr>
        <p:spPr>
          <a:xfrm>
            <a:off x="2845380" y="6704273"/>
            <a:ext cx="3523059"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fuel_type_Diesel</a:t>
            </a:r>
            <a:endParaRPr/>
          </a:p>
        </p:txBody>
      </p:sp>
      <p:sp>
        <p:nvSpPr>
          <p:cNvPr id="591" name="Google Shape;591;p57"/>
          <p:cNvSpPr txBox="1"/>
          <p:nvPr/>
        </p:nvSpPr>
        <p:spPr>
          <a:xfrm>
            <a:off x="2353432" y="7752023"/>
            <a:ext cx="4054912"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fuel_type_Gasoline</a:t>
            </a:r>
            <a:endParaRPr/>
          </a:p>
        </p:txBody>
      </p:sp>
      <p:sp>
        <p:nvSpPr>
          <p:cNvPr id="592" name="Google Shape;592;p57"/>
          <p:cNvSpPr txBox="1"/>
          <p:nvPr/>
        </p:nvSpPr>
        <p:spPr>
          <a:xfrm>
            <a:off x="6846463" y="2718061"/>
            <a:ext cx="11441537"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target encoded values of a certain car’s transmission (Independent Variable)</a:t>
            </a:r>
            <a:endParaRPr/>
          </a:p>
        </p:txBody>
      </p:sp>
      <p:sp>
        <p:nvSpPr>
          <p:cNvPr id="593" name="Google Shape;593;p57"/>
          <p:cNvSpPr txBox="1"/>
          <p:nvPr/>
        </p:nvSpPr>
        <p:spPr>
          <a:xfrm>
            <a:off x="6846463" y="3731922"/>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frequency encoded values of a certain car’s transmission (Independent Variable)</a:t>
            </a:r>
            <a:endParaRPr/>
          </a:p>
        </p:txBody>
      </p:sp>
      <p:sp>
        <p:nvSpPr>
          <p:cNvPr id="594" name="Google Shape;594;p57"/>
          <p:cNvSpPr txBox="1"/>
          <p:nvPr/>
        </p:nvSpPr>
        <p:spPr>
          <a:xfrm>
            <a:off x="6846463" y="4818323"/>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target encoded values of a car’s body type (Independent Variable)</a:t>
            </a:r>
            <a:endParaRPr/>
          </a:p>
        </p:txBody>
      </p:sp>
      <p:sp>
        <p:nvSpPr>
          <p:cNvPr id="595" name="Google Shape;595;p57"/>
          <p:cNvSpPr txBox="1"/>
          <p:nvPr/>
        </p:nvSpPr>
        <p:spPr>
          <a:xfrm>
            <a:off x="6846463" y="5866073"/>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frequency encoded values of a car’s body type (Independent Variable)</a:t>
            </a:r>
            <a:endParaRPr/>
          </a:p>
        </p:txBody>
      </p:sp>
      <p:sp>
        <p:nvSpPr>
          <p:cNvPr id="596" name="Google Shape;596;p57"/>
          <p:cNvSpPr txBox="1"/>
          <p:nvPr/>
        </p:nvSpPr>
        <p:spPr>
          <a:xfrm>
            <a:off x="6846463" y="6894773"/>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one-hut encoded value that indicates whether a car’s fuel type is Diesel or not (Independent Variable)</a:t>
            </a:r>
            <a:endParaRPr/>
          </a:p>
        </p:txBody>
      </p:sp>
      <p:sp>
        <p:nvSpPr>
          <p:cNvPr id="597" name="Google Shape;597;p57"/>
          <p:cNvSpPr txBox="1"/>
          <p:nvPr/>
        </p:nvSpPr>
        <p:spPr>
          <a:xfrm>
            <a:off x="6846463" y="7961573"/>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one-hut encoded value that indicates whether a car’s fuel type is Gasoline or not (Independent Variable)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grpSp>
        <p:nvGrpSpPr>
          <p:cNvPr id="602" name="Google Shape;602;p58"/>
          <p:cNvGrpSpPr/>
          <p:nvPr/>
        </p:nvGrpSpPr>
        <p:grpSpPr>
          <a:xfrm>
            <a:off x="2209085" y="1667380"/>
            <a:ext cx="4434066" cy="7474038"/>
            <a:chOff x="0" y="-19050"/>
            <a:chExt cx="1167820" cy="1968471"/>
          </a:xfrm>
        </p:grpSpPr>
        <p:sp>
          <p:nvSpPr>
            <p:cNvPr id="603" name="Google Shape;603;p58"/>
            <p:cNvSpPr/>
            <p:nvPr/>
          </p:nvSpPr>
          <p:spPr>
            <a:xfrm>
              <a:off x="0" y="0"/>
              <a:ext cx="1167820" cy="1949421"/>
            </a:xfrm>
            <a:custGeom>
              <a:rect b="b" l="l" r="r" t="t"/>
              <a:pathLst>
                <a:path extrusionOk="0" h="1949421" w="1167820">
                  <a:moveTo>
                    <a:pt x="0" y="0"/>
                  </a:moveTo>
                  <a:lnTo>
                    <a:pt x="1167820" y="0"/>
                  </a:lnTo>
                  <a:lnTo>
                    <a:pt x="1167820" y="1949421"/>
                  </a:lnTo>
                  <a:lnTo>
                    <a:pt x="0" y="1949421"/>
                  </a:lnTo>
                  <a:close/>
                </a:path>
              </a:pathLst>
            </a:custGeom>
            <a:solidFill>
              <a:srgbClr val="CCCCCC"/>
            </a:solidFill>
            <a:ln>
              <a:noFill/>
            </a:ln>
          </p:spPr>
        </p:sp>
        <p:sp>
          <p:nvSpPr>
            <p:cNvPr id="604" name="Google Shape;604;p58"/>
            <p:cNvSpPr txBox="1"/>
            <p:nvPr/>
          </p:nvSpPr>
          <p:spPr>
            <a:xfrm>
              <a:off x="0" y="-19050"/>
              <a:ext cx="1167820" cy="1968471"/>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5" name="Google Shape;605;p58"/>
          <p:cNvGrpSpPr/>
          <p:nvPr/>
        </p:nvGrpSpPr>
        <p:grpSpPr>
          <a:xfrm>
            <a:off x="2209085" y="1667380"/>
            <a:ext cx="4434066" cy="7590920"/>
            <a:chOff x="0" y="-19050"/>
            <a:chExt cx="1167820" cy="1999255"/>
          </a:xfrm>
        </p:grpSpPr>
        <p:sp>
          <p:nvSpPr>
            <p:cNvPr id="606" name="Google Shape;606;p58"/>
            <p:cNvSpPr/>
            <p:nvPr/>
          </p:nvSpPr>
          <p:spPr>
            <a:xfrm>
              <a:off x="0" y="0"/>
              <a:ext cx="1167820" cy="1980205"/>
            </a:xfrm>
            <a:custGeom>
              <a:rect b="b" l="l" r="r" t="t"/>
              <a:pathLst>
                <a:path extrusionOk="0" h="1980205" w="1167820">
                  <a:moveTo>
                    <a:pt x="0" y="0"/>
                  </a:moveTo>
                  <a:lnTo>
                    <a:pt x="1167820" y="0"/>
                  </a:lnTo>
                  <a:lnTo>
                    <a:pt x="1167820" y="1980205"/>
                  </a:lnTo>
                  <a:lnTo>
                    <a:pt x="0" y="1980205"/>
                  </a:lnTo>
                  <a:close/>
                </a:path>
              </a:pathLst>
            </a:custGeom>
            <a:solidFill>
              <a:srgbClr val="373737"/>
            </a:solidFill>
            <a:ln>
              <a:noFill/>
            </a:ln>
          </p:spPr>
        </p:sp>
        <p:sp>
          <p:nvSpPr>
            <p:cNvPr id="607" name="Google Shape;607;p58"/>
            <p:cNvSpPr txBox="1"/>
            <p:nvPr/>
          </p:nvSpPr>
          <p:spPr>
            <a:xfrm>
              <a:off x="0" y="-19050"/>
              <a:ext cx="1167820" cy="1999255"/>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8" name="Google Shape;608;p58"/>
          <p:cNvSpPr txBox="1"/>
          <p:nvPr/>
        </p:nvSpPr>
        <p:spPr>
          <a:xfrm>
            <a:off x="3204446" y="584540"/>
            <a:ext cx="11879108" cy="822731"/>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OUR FINAL DATASET</a:t>
            </a:r>
            <a:endParaRPr/>
          </a:p>
        </p:txBody>
      </p:sp>
      <p:sp>
        <p:nvSpPr>
          <p:cNvPr id="609" name="Google Shape;609;p58"/>
          <p:cNvSpPr txBox="1"/>
          <p:nvPr/>
        </p:nvSpPr>
        <p:spPr>
          <a:xfrm>
            <a:off x="3835712" y="3035501"/>
            <a:ext cx="2485430"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kms_driven</a:t>
            </a:r>
            <a:endParaRPr/>
          </a:p>
        </p:txBody>
      </p:sp>
      <p:sp>
        <p:nvSpPr>
          <p:cNvPr id="610" name="Google Shape;610;p58"/>
          <p:cNvSpPr txBox="1"/>
          <p:nvPr/>
        </p:nvSpPr>
        <p:spPr>
          <a:xfrm>
            <a:off x="3833569" y="4083251"/>
            <a:ext cx="2487573"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engine_size</a:t>
            </a:r>
            <a:endParaRPr/>
          </a:p>
        </p:txBody>
      </p:sp>
      <p:sp>
        <p:nvSpPr>
          <p:cNvPr id="611" name="Google Shape;611;p58"/>
          <p:cNvSpPr txBox="1"/>
          <p:nvPr/>
        </p:nvSpPr>
        <p:spPr>
          <a:xfrm>
            <a:off x="3663548" y="5131001"/>
            <a:ext cx="2657594"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resale_price</a:t>
            </a:r>
            <a:endParaRPr/>
          </a:p>
        </p:txBody>
      </p:sp>
      <p:sp>
        <p:nvSpPr>
          <p:cNvPr id="612" name="Google Shape;612;p58"/>
          <p:cNvSpPr txBox="1"/>
          <p:nvPr/>
        </p:nvSpPr>
        <p:spPr>
          <a:xfrm>
            <a:off x="5617602" y="6178751"/>
            <a:ext cx="703540"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srp</a:t>
            </a:r>
            <a:endParaRPr/>
          </a:p>
        </p:txBody>
      </p:sp>
      <p:sp>
        <p:nvSpPr>
          <p:cNvPr id="613" name="Google Shape;613;p58"/>
          <p:cNvSpPr txBox="1"/>
          <p:nvPr/>
        </p:nvSpPr>
        <p:spPr>
          <a:xfrm>
            <a:off x="3690932" y="7226501"/>
            <a:ext cx="2630210" cy="628650"/>
          </a:xfrm>
          <a:prstGeom prst="rect">
            <a:avLst/>
          </a:prstGeom>
          <a:noFill/>
          <a:ln>
            <a:noFill/>
          </a:ln>
        </p:spPr>
        <p:txBody>
          <a:bodyPr anchorCtr="0" anchor="t" bIns="0" lIns="0" spcFirstLastPara="1" rIns="0" wrap="square" tIns="0">
            <a:spAutoFit/>
          </a:bodyPr>
          <a:lstStyle/>
          <a:p>
            <a:pPr indent="0" lvl="0" marL="0" marR="0" rtl="0" algn="r">
              <a:lnSpc>
                <a:spcPct val="120014"/>
              </a:lnSpc>
              <a:spcBef>
                <a:spcPts val="0"/>
              </a:spcBef>
              <a:spcAft>
                <a:spcPts val="0"/>
              </a:spcAft>
              <a:buNone/>
            </a:pPr>
            <a:r>
              <a:rPr b="1" i="0" lang="en-US" sz="4222" u="none" cap="none" strike="noStrike">
                <a:solidFill>
                  <a:srgbClr val="F2F4F5"/>
                </a:solidFill>
                <a:latin typeface="Oswald"/>
                <a:ea typeface="Oswald"/>
                <a:cs typeface="Oswald"/>
                <a:sym typeface="Oswald"/>
              </a:rPr>
              <a:t>no_sc_mmnl</a:t>
            </a:r>
            <a:endParaRPr/>
          </a:p>
        </p:txBody>
      </p:sp>
      <p:sp>
        <p:nvSpPr>
          <p:cNvPr id="614" name="Google Shape;614;p58"/>
          <p:cNvSpPr txBox="1"/>
          <p:nvPr/>
        </p:nvSpPr>
        <p:spPr>
          <a:xfrm>
            <a:off x="6846463" y="3235526"/>
            <a:ext cx="11441537"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the total distance (in km) that a car has traveled prior its sale (Independent Variable)</a:t>
            </a:r>
            <a:endParaRPr/>
          </a:p>
        </p:txBody>
      </p:sp>
      <p:sp>
        <p:nvSpPr>
          <p:cNvPr id="615" name="Google Shape;615;p58"/>
          <p:cNvSpPr txBox="1"/>
          <p:nvPr/>
        </p:nvSpPr>
        <p:spPr>
          <a:xfrm>
            <a:off x="6846463" y="4203605"/>
            <a:ext cx="10022625" cy="4191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the engine size of a particular car (Independent Variable)</a:t>
            </a:r>
            <a:endParaRPr/>
          </a:p>
        </p:txBody>
      </p:sp>
      <p:sp>
        <p:nvSpPr>
          <p:cNvPr id="616" name="Google Shape;616;p58"/>
          <p:cNvSpPr txBox="1"/>
          <p:nvPr/>
        </p:nvSpPr>
        <p:spPr>
          <a:xfrm>
            <a:off x="6846463" y="5289455"/>
            <a:ext cx="10022625" cy="4191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a car’s resale price in the market (</a:t>
            </a:r>
            <a:r>
              <a:rPr b="1" i="0" lang="en-US" sz="2799" u="none" cap="none" strike="noStrike">
                <a:solidFill>
                  <a:srgbClr val="000000"/>
                </a:solidFill>
                <a:latin typeface="DM Sans"/>
                <a:ea typeface="DM Sans"/>
                <a:cs typeface="DM Sans"/>
                <a:sym typeface="DM Sans"/>
              </a:rPr>
              <a:t>Dependent Variable</a:t>
            </a:r>
            <a:r>
              <a:rPr b="0" i="0" lang="en-US" sz="2799" u="none" cap="none" strike="noStrike">
                <a:solidFill>
                  <a:srgbClr val="000000"/>
                </a:solidFill>
                <a:latin typeface="DM Sans"/>
                <a:ea typeface="DM Sans"/>
                <a:cs typeface="DM Sans"/>
                <a:sym typeface="DM Sans"/>
              </a:rPr>
              <a:t>)</a:t>
            </a:r>
            <a:endParaRPr/>
          </a:p>
        </p:txBody>
      </p:sp>
      <p:sp>
        <p:nvSpPr>
          <p:cNvPr id="617" name="Google Shape;617;p58"/>
          <p:cNvSpPr txBox="1"/>
          <p:nvPr/>
        </p:nvSpPr>
        <p:spPr>
          <a:xfrm>
            <a:off x="6846463" y="6378776"/>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a car’s suggested retail price in the market (Independent Variable)</a:t>
            </a:r>
            <a:endParaRPr/>
          </a:p>
        </p:txBody>
      </p:sp>
      <p:sp>
        <p:nvSpPr>
          <p:cNvPr id="618" name="Google Shape;618;p58"/>
          <p:cNvSpPr txBox="1"/>
          <p:nvPr/>
        </p:nvSpPr>
        <p:spPr>
          <a:xfrm>
            <a:off x="6846463" y="7371023"/>
            <a:ext cx="10022625" cy="83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000000"/>
                </a:solidFill>
                <a:latin typeface="DM Sans"/>
                <a:ea typeface="DM Sans"/>
                <a:cs typeface="DM Sans"/>
                <a:sym typeface="DM Sans"/>
              </a:rPr>
              <a:t>- number of service centers in metro manila, that is, per manufacturer/make (Independent Variable)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22" name="Shape 622"/>
        <p:cNvGrpSpPr/>
        <p:nvPr/>
      </p:nvGrpSpPr>
      <p:grpSpPr>
        <a:xfrm>
          <a:off x="0" y="0"/>
          <a:ext cx="0" cy="0"/>
          <a:chOff x="0" y="0"/>
          <a:chExt cx="0" cy="0"/>
        </a:xfrm>
      </p:grpSpPr>
      <p:sp>
        <p:nvSpPr>
          <p:cNvPr id="623" name="Google Shape;623;p59"/>
          <p:cNvSpPr txBox="1"/>
          <p:nvPr/>
        </p:nvSpPr>
        <p:spPr>
          <a:xfrm>
            <a:off x="1708807" y="3524722"/>
            <a:ext cx="14870387" cy="3085156"/>
          </a:xfrm>
          <a:prstGeom prst="rect">
            <a:avLst/>
          </a:prstGeom>
          <a:noFill/>
          <a:ln>
            <a:noFill/>
          </a:ln>
        </p:spPr>
        <p:txBody>
          <a:bodyPr anchorCtr="0" anchor="t" bIns="0" lIns="0" spcFirstLastPara="1" rIns="0" wrap="square" tIns="0">
            <a:spAutoFit/>
          </a:bodyPr>
          <a:lstStyle/>
          <a:p>
            <a:pPr indent="0" lvl="0" marL="0" marR="0" rtl="0" algn="ctr">
              <a:lnSpc>
                <a:spcPct val="138004"/>
              </a:lnSpc>
              <a:spcBef>
                <a:spcPts val="0"/>
              </a:spcBef>
              <a:spcAft>
                <a:spcPts val="0"/>
              </a:spcAft>
              <a:buNone/>
            </a:pPr>
            <a:r>
              <a:rPr b="1" i="0" lang="en-US" sz="8999" u="none" cap="none" strike="noStrike">
                <a:solidFill>
                  <a:srgbClr val="231F20"/>
                </a:solidFill>
                <a:latin typeface="Oswald"/>
                <a:ea typeface="Oswald"/>
                <a:cs typeface="Oswald"/>
                <a:sym typeface="Oswald"/>
              </a:rPr>
              <a:t>VI. EXPLORATORY DATA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118" name="Shape 118"/>
        <p:cNvGrpSpPr/>
        <p:nvPr/>
      </p:nvGrpSpPr>
      <p:grpSpPr>
        <a:xfrm>
          <a:off x="0" y="0"/>
          <a:ext cx="0" cy="0"/>
          <a:chOff x="0" y="0"/>
          <a:chExt cx="0" cy="0"/>
        </a:xfrm>
      </p:grpSpPr>
      <p:sp>
        <p:nvSpPr>
          <p:cNvPr id="119" name="Google Shape;119;p6"/>
          <p:cNvSpPr txBox="1"/>
          <p:nvPr/>
        </p:nvSpPr>
        <p:spPr>
          <a:xfrm>
            <a:off x="1028700" y="3890010"/>
            <a:ext cx="16230600" cy="2392680"/>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6999" u="none" cap="none" strike="noStrike">
                <a:solidFill>
                  <a:srgbClr val="231F20"/>
                </a:solidFill>
                <a:latin typeface="Oswald"/>
                <a:ea typeface="Oswald"/>
                <a:cs typeface="Oswald"/>
                <a:sym typeface="Oswald"/>
              </a:rPr>
              <a:t>III. PRIMARY WEBSITES</a:t>
            </a:r>
            <a:endParaRPr/>
          </a:p>
          <a:p>
            <a:pPr indent="0" lvl="0" marL="0" marR="0" rtl="0" algn="ctr">
              <a:lnSpc>
                <a:spcPct val="138005"/>
              </a:lnSpc>
              <a:spcBef>
                <a:spcPts val="0"/>
              </a:spcBef>
              <a:spcAft>
                <a:spcPts val="0"/>
              </a:spcAft>
              <a:buNone/>
            </a:pPr>
            <a:r>
              <a:rPr b="1" i="0" lang="en-US" sz="6999" u="none" cap="none" strike="noStrike">
                <a:solidFill>
                  <a:srgbClr val="231F20"/>
                </a:solidFill>
                <a:latin typeface="Oswald"/>
                <a:ea typeface="Oswald"/>
                <a:cs typeface="Oswald"/>
                <a:sym typeface="Oswald"/>
              </a:rPr>
              <a:t>DESCRIPTION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627" name="Shape 627"/>
        <p:cNvGrpSpPr/>
        <p:nvPr/>
      </p:nvGrpSpPr>
      <p:grpSpPr>
        <a:xfrm>
          <a:off x="0" y="0"/>
          <a:ext cx="0" cy="0"/>
          <a:chOff x="0" y="0"/>
          <a:chExt cx="0" cy="0"/>
        </a:xfrm>
      </p:grpSpPr>
      <p:sp>
        <p:nvSpPr>
          <p:cNvPr id="628" name="Google Shape;628;p60"/>
          <p:cNvSpPr/>
          <p:nvPr/>
        </p:nvSpPr>
        <p:spPr>
          <a:xfrm>
            <a:off x="744255" y="2232287"/>
            <a:ext cx="10885423" cy="7150717"/>
          </a:xfrm>
          <a:custGeom>
            <a:rect b="b" l="l" r="r" t="t"/>
            <a:pathLst>
              <a:path extrusionOk="0" h="7150717" w="10885423">
                <a:moveTo>
                  <a:pt x="0" y="0"/>
                </a:moveTo>
                <a:lnTo>
                  <a:pt x="10885423" y="0"/>
                </a:lnTo>
                <a:lnTo>
                  <a:pt x="10885423" y="7150717"/>
                </a:lnTo>
                <a:lnTo>
                  <a:pt x="0" y="7150717"/>
                </a:lnTo>
                <a:lnTo>
                  <a:pt x="0" y="0"/>
                </a:lnTo>
                <a:close/>
              </a:path>
            </a:pathLst>
          </a:custGeom>
          <a:blipFill rotWithShape="1">
            <a:blip r:embed="rId3">
              <a:alphaModFix/>
            </a:blip>
            <a:stretch>
              <a:fillRect b="0" l="0" r="0" t="0"/>
            </a:stretch>
          </a:blipFill>
          <a:ln>
            <a:noFill/>
          </a:ln>
        </p:spPr>
      </p:sp>
      <p:sp>
        <p:nvSpPr>
          <p:cNvPr id="629" name="Google Shape;629;p60"/>
          <p:cNvSpPr txBox="1"/>
          <p:nvPr/>
        </p:nvSpPr>
        <p:spPr>
          <a:xfrm>
            <a:off x="3204446" y="561831"/>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1. STATISTICS SUMMARY</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630" name="Google Shape;630;p60"/>
          <p:cNvSpPr txBox="1"/>
          <p:nvPr/>
        </p:nvSpPr>
        <p:spPr>
          <a:xfrm>
            <a:off x="12259195" y="2357440"/>
            <a:ext cx="5231100" cy="684720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There are 1641 cars. Based on the statistics summary, years range from 1993-2024 for both used and brand new cars. 25% of the cars were created from 2020 onwards. 55% of cars are running on gasoline while 44% are running on diesel, and the remaining 1% are hybrid.  Cars can be driven on an average of around 43000 km. Car prices range from 60K to 11.5 M. 25% of the cars can be brought to 9 service centers in Metro Manila, which is the maximum value of the said variable.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634" name="Shape 634"/>
        <p:cNvGrpSpPr/>
        <p:nvPr/>
      </p:nvGrpSpPr>
      <p:grpSpPr>
        <a:xfrm>
          <a:off x="0" y="0"/>
          <a:ext cx="0" cy="0"/>
          <a:chOff x="0" y="0"/>
          <a:chExt cx="0" cy="0"/>
        </a:xfrm>
      </p:grpSpPr>
      <p:sp>
        <p:nvSpPr>
          <p:cNvPr id="635" name="Google Shape;635;p61"/>
          <p:cNvSpPr/>
          <p:nvPr/>
        </p:nvSpPr>
        <p:spPr>
          <a:xfrm>
            <a:off x="3748854" y="2994057"/>
            <a:ext cx="10790293" cy="6711036"/>
          </a:xfrm>
          <a:custGeom>
            <a:rect b="b" l="l" r="r" t="t"/>
            <a:pathLst>
              <a:path extrusionOk="0" h="6711036" w="10790293">
                <a:moveTo>
                  <a:pt x="0" y="0"/>
                </a:moveTo>
                <a:lnTo>
                  <a:pt x="10790292" y="0"/>
                </a:lnTo>
                <a:lnTo>
                  <a:pt x="10790292" y="6711036"/>
                </a:lnTo>
                <a:lnTo>
                  <a:pt x="0" y="6711036"/>
                </a:lnTo>
                <a:lnTo>
                  <a:pt x="0" y="0"/>
                </a:lnTo>
                <a:close/>
              </a:path>
            </a:pathLst>
          </a:custGeom>
          <a:blipFill rotWithShape="1">
            <a:blip r:embed="rId3">
              <a:alphaModFix/>
            </a:blip>
            <a:stretch>
              <a:fillRect b="0" l="0" r="0" t="0"/>
            </a:stretch>
          </a:blipFill>
          <a:ln>
            <a:noFill/>
          </a:ln>
        </p:spPr>
      </p:sp>
      <p:sp>
        <p:nvSpPr>
          <p:cNvPr id="636" name="Google Shape;636;p61"/>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2. UNIVARIATE ANALYSIS</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637" name="Google Shape;637;p61"/>
          <p:cNvSpPr txBox="1"/>
          <p:nvPr/>
        </p:nvSpPr>
        <p:spPr>
          <a:xfrm>
            <a:off x="3099366" y="1634103"/>
            <a:ext cx="12089268" cy="1114425"/>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Numerical variables are visualized into histograms and boxplots, and some of the variables are shown to have high skewness. There is no further visualization since there are no categorical variables in the dataset.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2"/>
          <p:cNvSpPr/>
          <p:nvPr/>
        </p:nvSpPr>
        <p:spPr>
          <a:xfrm>
            <a:off x="5171876" y="3591454"/>
            <a:ext cx="7944249" cy="5856474"/>
          </a:xfrm>
          <a:custGeom>
            <a:rect b="b" l="l" r="r" t="t"/>
            <a:pathLst>
              <a:path extrusionOk="0" h="5856474" w="7944249">
                <a:moveTo>
                  <a:pt x="0" y="0"/>
                </a:moveTo>
                <a:lnTo>
                  <a:pt x="7944248" y="0"/>
                </a:lnTo>
                <a:lnTo>
                  <a:pt x="7944248" y="5856475"/>
                </a:lnTo>
                <a:lnTo>
                  <a:pt x="0" y="5856475"/>
                </a:lnTo>
                <a:lnTo>
                  <a:pt x="0" y="0"/>
                </a:lnTo>
                <a:close/>
              </a:path>
            </a:pathLst>
          </a:custGeom>
          <a:blipFill rotWithShape="1">
            <a:blip r:embed="rId3">
              <a:alphaModFix/>
            </a:blip>
            <a:stretch>
              <a:fillRect b="0" l="0" r="0" t="0"/>
            </a:stretch>
          </a:blipFill>
          <a:ln>
            <a:noFill/>
          </a:ln>
        </p:spPr>
      </p:sp>
      <p:sp>
        <p:nvSpPr>
          <p:cNvPr id="643" name="Google Shape;643;p62"/>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2. UNIVARIATE ANALYSIS</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644" name="Google Shape;644;p62"/>
          <p:cNvSpPr txBox="1"/>
          <p:nvPr/>
        </p:nvSpPr>
        <p:spPr>
          <a:xfrm>
            <a:off x="1916939" y="1935620"/>
            <a:ext cx="14454121" cy="1200150"/>
          </a:xfrm>
          <a:prstGeom prst="rect">
            <a:avLst/>
          </a:prstGeom>
          <a:noFill/>
          <a:ln>
            <a:noFill/>
          </a:ln>
        </p:spPr>
        <p:txBody>
          <a:bodyPr anchorCtr="0" anchor="t" bIns="0" lIns="0" spcFirstLastPara="1" rIns="0" wrap="square" tIns="0">
            <a:spAutoFit/>
          </a:bodyPr>
          <a:lstStyle/>
          <a:p>
            <a:pPr indent="0" lvl="0" marL="0" marR="0" rtl="0" algn="just">
              <a:lnSpc>
                <a:spcPct val="120005"/>
              </a:lnSpc>
              <a:spcBef>
                <a:spcPts val="0"/>
              </a:spcBef>
              <a:spcAft>
                <a:spcPts val="0"/>
              </a:spcAft>
              <a:buNone/>
            </a:pPr>
            <a:r>
              <a:rPr b="0" i="0" lang="en-US" sz="3999" u="none" cap="none" strike="noStrike">
                <a:solidFill>
                  <a:srgbClr val="231F20"/>
                </a:solidFill>
                <a:latin typeface="DM Sans"/>
                <a:ea typeface="DM Sans"/>
                <a:cs typeface="DM Sans"/>
                <a:sym typeface="DM Sans"/>
              </a:rPr>
              <a:t>Since the resale price is highly skewed, </a:t>
            </a:r>
            <a:r>
              <a:rPr b="1" i="0" lang="en-US" sz="3999" u="none" cap="none" strike="noStrike">
                <a:solidFill>
                  <a:srgbClr val="231F20"/>
                </a:solidFill>
                <a:latin typeface="DM Sans"/>
                <a:ea typeface="DM Sans"/>
                <a:cs typeface="DM Sans"/>
                <a:sym typeface="DM Sans"/>
              </a:rPr>
              <a:t>log transformation</a:t>
            </a:r>
            <a:r>
              <a:rPr b="0" i="0" lang="en-US" sz="3999" u="none" cap="none" strike="noStrike">
                <a:solidFill>
                  <a:srgbClr val="231F20"/>
                </a:solidFill>
                <a:latin typeface="DM Sans"/>
                <a:ea typeface="DM Sans"/>
                <a:cs typeface="DM Sans"/>
                <a:sym typeface="DM Sans"/>
              </a:rPr>
              <a:t> could be used in normalizing the variables.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648" name="Shape 648"/>
        <p:cNvGrpSpPr/>
        <p:nvPr/>
      </p:nvGrpSpPr>
      <p:grpSpPr>
        <a:xfrm>
          <a:off x="0" y="0"/>
          <a:ext cx="0" cy="0"/>
          <a:chOff x="0" y="0"/>
          <a:chExt cx="0" cy="0"/>
        </a:xfrm>
      </p:grpSpPr>
      <p:sp>
        <p:nvSpPr>
          <p:cNvPr id="649" name="Google Shape;649;p63"/>
          <p:cNvSpPr/>
          <p:nvPr/>
        </p:nvSpPr>
        <p:spPr>
          <a:xfrm>
            <a:off x="2476952" y="2764626"/>
            <a:ext cx="13334096" cy="5349963"/>
          </a:xfrm>
          <a:custGeom>
            <a:rect b="b" l="l" r="r" t="t"/>
            <a:pathLst>
              <a:path extrusionOk="0" h="5349963" w="13334096">
                <a:moveTo>
                  <a:pt x="0" y="0"/>
                </a:moveTo>
                <a:lnTo>
                  <a:pt x="13334096" y="0"/>
                </a:lnTo>
                <a:lnTo>
                  <a:pt x="13334096" y="5349963"/>
                </a:lnTo>
                <a:lnTo>
                  <a:pt x="0" y="5349963"/>
                </a:lnTo>
                <a:lnTo>
                  <a:pt x="0" y="0"/>
                </a:lnTo>
                <a:close/>
              </a:path>
            </a:pathLst>
          </a:custGeom>
          <a:blipFill rotWithShape="1">
            <a:blip r:embed="rId3">
              <a:alphaModFix/>
            </a:blip>
            <a:stretch>
              <a:fillRect b="0" l="0" r="0" t="0"/>
            </a:stretch>
          </a:blipFill>
          <a:ln>
            <a:noFill/>
          </a:ln>
        </p:spPr>
      </p:sp>
      <p:sp>
        <p:nvSpPr>
          <p:cNvPr id="650" name="Google Shape;650;p63"/>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3. BIVARIATE ANALYSIS</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651" name="Google Shape;651;p63"/>
          <p:cNvSpPr txBox="1"/>
          <p:nvPr/>
        </p:nvSpPr>
        <p:spPr>
          <a:xfrm>
            <a:off x="2543625" y="1819840"/>
            <a:ext cx="13200749" cy="74295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A </a:t>
            </a:r>
            <a:r>
              <a:rPr b="1" i="0" lang="en-US" sz="2499" u="none" cap="none" strike="noStrike">
                <a:solidFill>
                  <a:srgbClr val="231F20"/>
                </a:solidFill>
                <a:latin typeface="DM Sans"/>
                <a:ea typeface="DM Sans"/>
                <a:cs typeface="DM Sans"/>
                <a:sym typeface="DM Sans"/>
              </a:rPr>
              <a:t>pair plot</a:t>
            </a:r>
            <a:r>
              <a:rPr b="0" i="0" lang="en-US" sz="2499" u="none" cap="none" strike="noStrike">
                <a:solidFill>
                  <a:srgbClr val="231F20"/>
                </a:solidFill>
                <a:latin typeface="DM Sans"/>
                <a:ea typeface="DM Sans"/>
                <a:cs typeface="DM Sans"/>
                <a:sym typeface="DM Sans"/>
              </a:rPr>
              <a:t> was used to visualize the relationship between two variables from the dataset.</a:t>
            </a:r>
            <a:endParaRPr/>
          </a:p>
          <a:p>
            <a:pPr indent="0" lvl="0" marL="0" marR="0" rtl="0" algn="just">
              <a:lnSpc>
                <a:spcPct val="120008"/>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p:txBody>
      </p:sp>
      <p:sp>
        <p:nvSpPr>
          <p:cNvPr id="652" name="Google Shape;652;p63"/>
          <p:cNvSpPr txBox="1"/>
          <p:nvPr/>
        </p:nvSpPr>
        <p:spPr>
          <a:xfrm>
            <a:off x="2610449" y="8504575"/>
            <a:ext cx="13200600" cy="84630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1" i="0" lang="en-US" sz="2499" u="none" cap="none" strike="noStrike">
                <a:solidFill>
                  <a:srgbClr val="231F20"/>
                </a:solidFill>
                <a:latin typeface="DM Sans"/>
                <a:ea typeface="DM Sans"/>
                <a:cs typeface="DM Sans"/>
                <a:sym typeface="DM Sans"/>
              </a:rPr>
              <a:t>Note: The visualization above is NOT the full pair plot due to the limited space of a slide. Kindly see the full pair plot in the EDA </a:t>
            </a:r>
            <a:r>
              <a:rPr b="1" lang="en-US" sz="2499">
                <a:solidFill>
                  <a:srgbClr val="231F20"/>
                </a:solidFill>
                <a:latin typeface="DM Sans"/>
                <a:ea typeface="DM Sans"/>
                <a:cs typeface="DM Sans"/>
                <a:sym typeface="DM Sans"/>
              </a:rPr>
              <a:t>P</a:t>
            </a:r>
            <a:r>
              <a:rPr b="1" i="0" lang="en-US" sz="2499" u="none" cap="none" strike="noStrike">
                <a:solidFill>
                  <a:srgbClr val="231F20"/>
                </a:solidFill>
                <a:latin typeface="DM Sans"/>
                <a:ea typeface="DM Sans"/>
                <a:cs typeface="DM Sans"/>
                <a:sym typeface="DM Sans"/>
              </a:rPr>
              <a:t>ython notebook in the Google drive.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56" name="Shape 656"/>
        <p:cNvGrpSpPr/>
        <p:nvPr/>
      </p:nvGrpSpPr>
      <p:grpSpPr>
        <a:xfrm>
          <a:off x="0" y="0"/>
          <a:ext cx="0" cy="0"/>
          <a:chOff x="0" y="0"/>
          <a:chExt cx="0" cy="0"/>
        </a:xfrm>
      </p:grpSpPr>
      <p:sp>
        <p:nvSpPr>
          <p:cNvPr id="657" name="Google Shape;657;p64"/>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3. BIVARIATE ANALYSIS</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658" name="Google Shape;658;p64"/>
          <p:cNvSpPr txBox="1"/>
          <p:nvPr/>
        </p:nvSpPr>
        <p:spPr>
          <a:xfrm>
            <a:off x="2543700" y="2206490"/>
            <a:ext cx="13200600" cy="5874000"/>
          </a:xfrm>
          <a:prstGeom prst="rect">
            <a:avLst/>
          </a:prstGeom>
          <a:noFill/>
          <a:ln>
            <a:noFill/>
          </a:ln>
        </p:spPr>
        <p:txBody>
          <a:bodyPr anchorCtr="0" anchor="t" bIns="0" lIns="0" spcFirstLastPara="1" rIns="0" wrap="square" tIns="0">
            <a:spAutoFit/>
          </a:bodyPr>
          <a:lstStyle/>
          <a:p>
            <a:pPr indent="0" lvl="0" marL="0" marR="0" rtl="0" algn="just">
              <a:lnSpc>
                <a:spcPct val="120005"/>
              </a:lnSpc>
              <a:spcBef>
                <a:spcPts val="0"/>
              </a:spcBef>
              <a:spcAft>
                <a:spcPts val="0"/>
              </a:spcAft>
              <a:buNone/>
            </a:pPr>
            <a:r>
              <a:rPr b="0" i="0" lang="en-US" sz="3600" u="none" cap="none" strike="noStrike">
                <a:solidFill>
                  <a:srgbClr val="231F20"/>
                </a:solidFill>
                <a:latin typeface="DM Sans"/>
                <a:ea typeface="DM Sans"/>
                <a:cs typeface="DM Sans"/>
                <a:sym typeface="DM Sans"/>
              </a:rPr>
              <a:t>Some observations from the pair plot:</a:t>
            </a:r>
            <a:endParaRPr sz="3600"/>
          </a:p>
          <a:p>
            <a:pPr indent="-406463" lvl="1" marL="863599" marR="0" rtl="0" algn="just">
              <a:lnSpc>
                <a:spcPct val="120005"/>
              </a:lnSpc>
              <a:spcBef>
                <a:spcPts val="0"/>
              </a:spcBef>
              <a:spcAft>
                <a:spcPts val="0"/>
              </a:spcAft>
              <a:buClr>
                <a:srgbClr val="231F20"/>
              </a:buClr>
              <a:buSzPts val="3600"/>
              <a:buFont typeface="Arial"/>
              <a:buChar char="•"/>
            </a:pPr>
            <a:r>
              <a:rPr b="0" i="0" lang="en-US" sz="3600" u="none" cap="none" strike="noStrike">
                <a:solidFill>
                  <a:srgbClr val="231F20"/>
                </a:solidFill>
                <a:latin typeface="DM Sans"/>
                <a:ea typeface="DM Sans"/>
                <a:cs typeface="DM Sans"/>
                <a:sym typeface="DM Sans"/>
              </a:rPr>
              <a:t>The resale price has a positive correlation of make year, model target, engine size, and SRP. That shows that a car's price is higher if a specific car is made recently. </a:t>
            </a:r>
            <a:endParaRPr sz="3600"/>
          </a:p>
          <a:p>
            <a:pPr indent="-406463" lvl="1" marL="863599" marR="0" rtl="0" algn="just">
              <a:lnSpc>
                <a:spcPct val="120005"/>
              </a:lnSpc>
              <a:spcBef>
                <a:spcPts val="0"/>
              </a:spcBef>
              <a:spcAft>
                <a:spcPts val="0"/>
              </a:spcAft>
              <a:buClr>
                <a:srgbClr val="231F20"/>
              </a:buClr>
              <a:buSzPts val="3600"/>
              <a:buFont typeface="Arial"/>
              <a:buChar char="•"/>
            </a:pPr>
            <a:r>
              <a:rPr b="0" i="0" lang="en-US" sz="3600" u="none" cap="none" strike="noStrike">
                <a:solidFill>
                  <a:srgbClr val="231F20"/>
                </a:solidFill>
                <a:latin typeface="DM Sans"/>
                <a:ea typeface="DM Sans"/>
                <a:cs typeface="DM Sans"/>
                <a:sym typeface="DM Sans"/>
              </a:rPr>
              <a:t>Kilometers-driven has a negative correlation with price. </a:t>
            </a:r>
            <a:endParaRPr sz="3600"/>
          </a:p>
          <a:p>
            <a:pPr indent="-406463" lvl="1" marL="863599" marR="0" rtl="0" algn="just">
              <a:lnSpc>
                <a:spcPct val="120005"/>
              </a:lnSpc>
              <a:spcBef>
                <a:spcPts val="0"/>
              </a:spcBef>
              <a:spcAft>
                <a:spcPts val="0"/>
              </a:spcAft>
              <a:buClr>
                <a:srgbClr val="231F20"/>
              </a:buClr>
              <a:buSzPts val="3600"/>
              <a:buFont typeface="Arial"/>
              <a:buChar char="•"/>
            </a:pPr>
            <a:r>
              <a:rPr b="0" i="0" lang="en-US" sz="3600" u="none" cap="none" strike="noStrike">
                <a:solidFill>
                  <a:srgbClr val="231F20"/>
                </a:solidFill>
                <a:latin typeface="DM Sans"/>
                <a:ea typeface="DM Sans"/>
                <a:cs typeface="DM Sans"/>
                <a:sym typeface="DM Sans"/>
              </a:rPr>
              <a:t>SRP is positively correlated with model target and engine size. </a:t>
            </a:r>
            <a:endParaRPr sz="3600"/>
          </a:p>
          <a:p>
            <a:pPr indent="-406463" lvl="1" marL="863599" marR="0" rtl="0" algn="just">
              <a:lnSpc>
                <a:spcPct val="120005"/>
              </a:lnSpc>
              <a:spcBef>
                <a:spcPts val="0"/>
              </a:spcBef>
              <a:spcAft>
                <a:spcPts val="0"/>
              </a:spcAft>
              <a:buClr>
                <a:srgbClr val="231F20"/>
              </a:buClr>
              <a:buSzPts val="3600"/>
              <a:buFont typeface="Arial"/>
              <a:buChar char="•"/>
            </a:pPr>
            <a:r>
              <a:rPr b="0" i="0" lang="en-US" sz="3600" u="none" cap="none" strike="noStrike">
                <a:solidFill>
                  <a:srgbClr val="231F20"/>
                </a:solidFill>
                <a:latin typeface="DM Sans"/>
                <a:ea typeface="DM Sans"/>
                <a:cs typeface="DM Sans"/>
                <a:sym typeface="DM Sans"/>
              </a:rPr>
              <a:t>As make frequency increases, the model frequency increases. </a:t>
            </a:r>
            <a:endParaRPr sz="3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662" name="Shape 662"/>
        <p:cNvGrpSpPr/>
        <p:nvPr/>
      </p:nvGrpSpPr>
      <p:grpSpPr>
        <a:xfrm>
          <a:off x="0" y="0"/>
          <a:ext cx="0" cy="0"/>
          <a:chOff x="0" y="0"/>
          <a:chExt cx="0" cy="0"/>
        </a:xfrm>
      </p:grpSpPr>
      <p:sp>
        <p:nvSpPr>
          <p:cNvPr id="663" name="Google Shape;663;p65"/>
          <p:cNvSpPr/>
          <p:nvPr/>
        </p:nvSpPr>
        <p:spPr>
          <a:xfrm>
            <a:off x="3483349" y="3500317"/>
            <a:ext cx="11321301" cy="5579827"/>
          </a:xfrm>
          <a:custGeom>
            <a:rect b="b" l="l" r="r" t="t"/>
            <a:pathLst>
              <a:path extrusionOk="0" h="5579827" w="11321301">
                <a:moveTo>
                  <a:pt x="0" y="0"/>
                </a:moveTo>
                <a:lnTo>
                  <a:pt x="11321302" y="0"/>
                </a:lnTo>
                <a:lnTo>
                  <a:pt x="11321302" y="5579827"/>
                </a:lnTo>
                <a:lnTo>
                  <a:pt x="0" y="5579827"/>
                </a:lnTo>
                <a:lnTo>
                  <a:pt x="0" y="0"/>
                </a:lnTo>
                <a:close/>
              </a:path>
            </a:pathLst>
          </a:custGeom>
          <a:blipFill rotWithShape="1">
            <a:blip r:embed="rId3">
              <a:alphaModFix/>
            </a:blip>
            <a:stretch>
              <a:fillRect b="0" l="0" r="0" t="0"/>
            </a:stretch>
          </a:blipFill>
          <a:ln>
            <a:noFill/>
          </a:ln>
        </p:spPr>
      </p:sp>
      <p:sp>
        <p:nvSpPr>
          <p:cNvPr id="664" name="Google Shape;664;p65"/>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3. BIVARIATE ANALYSIS</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665" name="Google Shape;665;p65"/>
          <p:cNvSpPr txBox="1"/>
          <p:nvPr/>
        </p:nvSpPr>
        <p:spPr>
          <a:xfrm>
            <a:off x="2543700" y="1479990"/>
            <a:ext cx="13200600" cy="223110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1" i="0" lang="en-US" sz="2499" u="none" cap="none" strike="noStrike">
                <a:solidFill>
                  <a:srgbClr val="231F20"/>
                </a:solidFill>
                <a:latin typeface="DM Sans"/>
                <a:ea typeface="DM Sans"/>
                <a:cs typeface="DM Sans"/>
                <a:sym typeface="DM Sans"/>
              </a:rPr>
              <a:t>Bar plots</a:t>
            </a:r>
            <a:r>
              <a:rPr b="0" i="0" lang="en-US" sz="2499" u="none" cap="none" strike="noStrike">
                <a:solidFill>
                  <a:srgbClr val="231F20"/>
                </a:solidFill>
                <a:latin typeface="DM Sans"/>
                <a:ea typeface="DM Sans"/>
                <a:cs typeface="DM Sans"/>
                <a:sym typeface="DM Sans"/>
              </a:rPr>
              <a:t> were also used to visualize the relationship between two numerical variables and the resale price since it is a continuous variable. Numerical variables include make year, make (both target and frequency), model frequency, transmission (both target and frequency), body type, and no. of service centers in Metro Manila.</a:t>
            </a:r>
            <a:endParaRPr/>
          </a:p>
          <a:p>
            <a:pPr indent="0" lvl="0" marL="0" marR="0" rtl="0" algn="just">
              <a:lnSpc>
                <a:spcPct val="120008"/>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p:txBody>
      </p:sp>
      <p:sp>
        <p:nvSpPr>
          <p:cNvPr id="666" name="Google Shape;666;p65"/>
          <p:cNvSpPr txBox="1"/>
          <p:nvPr/>
        </p:nvSpPr>
        <p:spPr>
          <a:xfrm>
            <a:off x="2543625" y="9258300"/>
            <a:ext cx="13200749" cy="371475"/>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1" i="0" lang="en-US" sz="2499" u="none" cap="none" strike="noStrike">
                <a:solidFill>
                  <a:srgbClr val="231F20"/>
                </a:solidFill>
                <a:latin typeface="DM Sans"/>
                <a:ea typeface="DM Sans"/>
                <a:cs typeface="DM Sans"/>
                <a:sym typeface="DM Sans"/>
              </a:rPr>
              <a:t>Note: The visualization above is two of the eight bar plots made for EDA.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70" name="Shape 670"/>
        <p:cNvGrpSpPr/>
        <p:nvPr/>
      </p:nvGrpSpPr>
      <p:grpSpPr>
        <a:xfrm>
          <a:off x="0" y="0"/>
          <a:ext cx="0" cy="0"/>
          <a:chOff x="0" y="0"/>
          <a:chExt cx="0" cy="0"/>
        </a:xfrm>
      </p:grpSpPr>
      <p:sp>
        <p:nvSpPr>
          <p:cNvPr id="671" name="Google Shape;671;p66"/>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3. BIVARIATE ANALYSIS</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672" name="Google Shape;672;p66"/>
          <p:cNvSpPr txBox="1"/>
          <p:nvPr/>
        </p:nvSpPr>
        <p:spPr>
          <a:xfrm>
            <a:off x="2543625" y="1824640"/>
            <a:ext cx="13200600" cy="7263600"/>
          </a:xfrm>
          <a:prstGeom prst="rect">
            <a:avLst/>
          </a:prstGeom>
          <a:noFill/>
          <a:ln>
            <a:noFill/>
          </a:ln>
        </p:spPr>
        <p:txBody>
          <a:bodyPr anchorCtr="0" anchor="t" bIns="0" lIns="0" spcFirstLastPara="1" rIns="0" wrap="square" tIns="0">
            <a:spAutoFit/>
          </a:bodyPr>
          <a:lstStyle/>
          <a:p>
            <a:pPr indent="0" lvl="0" marL="0" marR="0" rtl="0" algn="just">
              <a:lnSpc>
                <a:spcPct val="120005"/>
              </a:lnSpc>
              <a:spcBef>
                <a:spcPts val="0"/>
              </a:spcBef>
              <a:spcAft>
                <a:spcPts val="0"/>
              </a:spcAft>
              <a:buNone/>
            </a:pPr>
            <a:r>
              <a:rPr b="0" i="0" lang="en-US" sz="3999" u="none" cap="none" strike="noStrike">
                <a:solidFill>
                  <a:srgbClr val="231F20"/>
                </a:solidFill>
                <a:latin typeface="DM Sans"/>
                <a:ea typeface="DM Sans"/>
                <a:cs typeface="DM Sans"/>
                <a:sym typeface="DM Sans"/>
              </a:rPr>
              <a:t>Some observations from the bar plots:</a:t>
            </a:r>
            <a:endParaRPr/>
          </a:p>
          <a:p>
            <a:pPr indent="-431800" lvl="1" marL="863599" marR="0" rtl="0" algn="just">
              <a:lnSpc>
                <a:spcPct val="120005"/>
              </a:lnSpc>
              <a:spcBef>
                <a:spcPts val="0"/>
              </a:spcBef>
              <a:spcAft>
                <a:spcPts val="0"/>
              </a:spcAft>
              <a:buClr>
                <a:srgbClr val="231F20"/>
              </a:buClr>
              <a:buSzPts val="3999"/>
              <a:buFont typeface="Arial"/>
              <a:buChar char="•"/>
            </a:pPr>
            <a:r>
              <a:rPr b="0" i="0" lang="en-US" sz="3999" u="none" cap="none" strike="noStrike">
                <a:solidFill>
                  <a:srgbClr val="231F20"/>
                </a:solidFill>
                <a:latin typeface="DM Sans"/>
                <a:ea typeface="DM Sans"/>
                <a:cs typeface="DM Sans"/>
                <a:sym typeface="DM Sans"/>
              </a:rPr>
              <a:t>Manufactured cars in 1995 have the highest resale price even though cars made in 1994 and 1997 are sold in the lowest price.</a:t>
            </a:r>
            <a:endParaRPr/>
          </a:p>
          <a:p>
            <a:pPr indent="-431800" lvl="1" marL="863599" marR="0" rtl="0" algn="just">
              <a:lnSpc>
                <a:spcPct val="120005"/>
              </a:lnSpc>
              <a:spcBef>
                <a:spcPts val="0"/>
              </a:spcBef>
              <a:spcAft>
                <a:spcPts val="0"/>
              </a:spcAft>
              <a:buClr>
                <a:srgbClr val="231F20"/>
              </a:buClr>
              <a:buSzPts val="3999"/>
              <a:buFont typeface="Arial"/>
              <a:buChar char="•"/>
            </a:pPr>
            <a:r>
              <a:rPr b="0" i="0" lang="en-US" sz="3999" u="none" cap="none" strike="noStrike">
                <a:solidFill>
                  <a:srgbClr val="231F20"/>
                </a:solidFill>
                <a:latin typeface="DM Sans"/>
                <a:ea typeface="DM Sans"/>
                <a:cs typeface="DM Sans"/>
                <a:sym typeface="DM Sans"/>
              </a:rPr>
              <a:t>As the make target increases, the price increases.</a:t>
            </a:r>
            <a:endParaRPr/>
          </a:p>
          <a:p>
            <a:pPr indent="-431800" lvl="1" marL="863599" marR="0" rtl="0" algn="just">
              <a:lnSpc>
                <a:spcPct val="120005"/>
              </a:lnSpc>
              <a:spcBef>
                <a:spcPts val="0"/>
              </a:spcBef>
              <a:spcAft>
                <a:spcPts val="0"/>
              </a:spcAft>
              <a:buClr>
                <a:srgbClr val="231F20"/>
              </a:buClr>
              <a:buSzPts val="3999"/>
              <a:buFont typeface="Arial"/>
              <a:buChar char="•"/>
            </a:pPr>
            <a:r>
              <a:rPr b="0" i="0" lang="en-US" sz="3999" u="none" cap="none" strike="noStrike">
                <a:solidFill>
                  <a:srgbClr val="231F20"/>
                </a:solidFill>
                <a:latin typeface="DM Sans"/>
                <a:ea typeface="DM Sans"/>
                <a:cs typeface="DM Sans"/>
                <a:sym typeface="DM Sans"/>
              </a:rPr>
              <a:t>Cars with a transmission from around 800k-900k are low in price.</a:t>
            </a:r>
            <a:endParaRPr/>
          </a:p>
          <a:p>
            <a:pPr indent="-431800" lvl="1" marL="863599" marR="0" rtl="0" algn="just">
              <a:lnSpc>
                <a:spcPct val="120005"/>
              </a:lnSpc>
              <a:spcBef>
                <a:spcPts val="0"/>
              </a:spcBef>
              <a:spcAft>
                <a:spcPts val="0"/>
              </a:spcAft>
              <a:buClr>
                <a:srgbClr val="231F20"/>
              </a:buClr>
              <a:buSzPts val="3999"/>
              <a:buFont typeface="Arial"/>
              <a:buChar char="•"/>
            </a:pPr>
            <a:r>
              <a:rPr b="0" i="0" lang="en-US" sz="3999" u="none" cap="none" strike="noStrike">
                <a:solidFill>
                  <a:srgbClr val="231F20"/>
                </a:solidFill>
                <a:latin typeface="DM Sans"/>
                <a:ea typeface="DM Sans"/>
                <a:cs typeface="DM Sans"/>
                <a:sym typeface="DM Sans"/>
              </a:rPr>
              <a:t>A car with a high body type is high in price.</a:t>
            </a:r>
            <a:endParaRPr/>
          </a:p>
          <a:p>
            <a:pPr indent="-431800" lvl="1" marL="863599" marR="0" rtl="0" algn="just">
              <a:lnSpc>
                <a:spcPct val="120005"/>
              </a:lnSpc>
              <a:spcBef>
                <a:spcPts val="0"/>
              </a:spcBef>
              <a:spcAft>
                <a:spcPts val="0"/>
              </a:spcAft>
              <a:buClr>
                <a:srgbClr val="231F20"/>
              </a:buClr>
              <a:buSzPts val="3999"/>
              <a:buFont typeface="Arial"/>
              <a:buChar char="•"/>
            </a:pPr>
            <a:r>
              <a:rPr b="0" i="0" lang="en-US" sz="3999" u="none" cap="none" strike="noStrike">
                <a:solidFill>
                  <a:srgbClr val="231F20"/>
                </a:solidFill>
                <a:latin typeface="DM Sans"/>
                <a:ea typeface="DM Sans"/>
                <a:cs typeface="DM Sans"/>
                <a:sym typeface="DM Sans"/>
              </a:rPr>
              <a:t>Cars that can be brought to 0-2 service centers in Metro Manila are usually high in price.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B"/>
        </a:solidFill>
      </p:bgPr>
    </p:bg>
    <p:spTree>
      <p:nvGrpSpPr>
        <p:cNvPr id="676" name="Shape 676"/>
        <p:cNvGrpSpPr/>
        <p:nvPr/>
      </p:nvGrpSpPr>
      <p:grpSpPr>
        <a:xfrm>
          <a:off x="0" y="0"/>
          <a:ext cx="0" cy="0"/>
          <a:chOff x="0" y="0"/>
          <a:chExt cx="0" cy="0"/>
        </a:xfrm>
      </p:grpSpPr>
      <p:sp>
        <p:nvSpPr>
          <p:cNvPr id="677" name="Google Shape;677;p67"/>
          <p:cNvSpPr/>
          <p:nvPr/>
        </p:nvSpPr>
        <p:spPr>
          <a:xfrm>
            <a:off x="3862348" y="2598399"/>
            <a:ext cx="10563305" cy="7252722"/>
          </a:xfrm>
          <a:custGeom>
            <a:rect b="b" l="l" r="r" t="t"/>
            <a:pathLst>
              <a:path extrusionOk="0" h="7252722" w="10563305">
                <a:moveTo>
                  <a:pt x="0" y="0"/>
                </a:moveTo>
                <a:lnTo>
                  <a:pt x="10563304" y="0"/>
                </a:lnTo>
                <a:lnTo>
                  <a:pt x="10563304" y="7252722"/>
                </a:lnTo>
                <a:lnTo>
                  <a:pt x="0" y="7252722"/>
                </a:lnTo>
                <a:lnTo>
                  <a:pt x="0" y="0"/>
                </a:lnTo>
                <a:close/>
              </a:path>
            </a:pathLst>
          </a:custGeom>
          <a:blipFill rotWithShape="1">
            <a:blip r:embed="rId3">
              <a:alphaModFix/>
            </a:blip>
            <a:stretch>
              <a:fillRect b="0" l="0" r="0" t="0"/>
            </a:stretch>
          </a:blipFill>
          <a:ln>
            <a:noFill/>
          </a:ln>
        </p:spPr>
      </p:sp>
      <p:sp>
        <p:nvSpPr>
          <p:cNvPr id="678" name="Google Shape;678;p67"/>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4. MULTIVARIATE ANALYSIS</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679" name="Google Shape;679;p67"/>
          <p:cNvSpPr txBox="1"/>
          <p:nvPr/>
        </p:nvSpPr>
        <p:spPr>
          <a:xfrm>
            <a:off x="2543625" y="1819840"/>
            <a:ext cx="13200749" cy="371475"/>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99" u="none" cap="none" strike="noStrike">
                <a:solidFill>
                  <a:srgbClr val="231F20"/>
                </a:solidFill>
                <a:latin typeface="DM Sans"/>
                <a:ea typeface="DM Sans"/>
                <a:cs typeface="DM Sans"/>
                <a:sym typeface="DM Sans"/>
              </a:rPr>
              <a:t>A </a:t>
            </a:r>
            <a:r>
              <a:rPr b="1" i="0" lang="en-US" sz="2499" u="none" cap="none" strike="noStrike">
                <a:solidFill>
                  <a:srgbClr val="231F20"/>
                </a:solidFill>
                <a:latin typeface="DM Sans"/>
                <a:ea typeface="DM Sans"/>
                <a:cs typeface="DM Sans"/>
                <a:sym typeface="DM Sans"/>
              </a:rPr>
              <a:t>heat map</a:t>
            </a:r>
            <a:r>
              <a:rPr b="0" i="0" lang="en-US" sz="2499" u="none" cap="none" strike="noStrike">
                <a:solidFill>
                  <a:srgbClr val="231F20"/>
                </a:solidFill>
                <a:latin typeface="DM Sans"/>
                <a:ea typeface="DM Sans"/>
                <a:cs typeface="DM Sans"/>
                <a:sym typeface="DM Sans"/>
              </a:rPr>
              <a:t> was used to show the correlation between two variables from the dataset.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B"/>
        </a:solidFill>
      </p:bgPr>
    </p:bg>
    <p:spTree>
      <p:nvGrpSpPr>
        <p:cNvPr id="683" name="Shape 683"/>
        <p:cNvGrpSpPr/>
        <p:nvPr/>
      </p:nvGrpSpPr>
      <p:grpSpPr>
        <a:xfrm>
          <a:off x="0" y="0"/>
          <a:ext cx="0" cy="0"/>
          <a:chOff x="0" y="0"/>
          <a:chExt cx="0" cy="0"/>
        </a:xfrm>
      </p:grpSpPr>
      <p:sp>
        <p:nvSpPr>
          <p:cNvPr id="684" name="Google Shape;684;p68"/>
          <p:cNvSpPr txBox="1"/>
          <p:nvPr/>
        </p:nvSpPr>
        <p:spPr>
          <a:xfrm>
            <a:off x="3204446" y="520860"/>
            <a:ext cx="11879108" cy="1670456"/>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i="0" lang="en-US" sz="4843" u="none" cap="none" strike="noStrike">
                <a:solidFill>
                  <a:srgbClr val="231F20"/>
                </a:solidFill>
                <a:latin typeface="Oswald"/>
                <a:ea typeface="Oswald"/>
                <a:cs typeface="Oswald"/>
                <a:sym typeface="Oswald"/>
              </a:rPr>
              <a:t>PART 4. MULTIVARIATE ANALYSIS</a:t>
            </a:r>
            <a:endParaRPr/>
          </a:p>
          <a:p>
            <a:pPr indent="0" lvl="0" marL="0" marR="0" rtl="0" algn="ctr">
              <a:lnSpc>
                <a:spcPct val="137992"/>
              </a:lnSpc>
              <a:spcBef>
                <a:spcPts val="0"/>
              </a:spcBef>
              <a:spcAft>
                <a:spcPts val="0"/>
              </a:spcAft>
              <a:buNone/>
            </a:pPr>
            <a:r>
              <a:t/>
            </a:r>
            <a:endParaRPr b="1" i="0" sz="4843" u="none" cap="none" strike="noStrike">
              <a:solidFill>
                <a:srgbClr val="231F20"/>
              </a:solidFill>
              <a:latin typeface="Oswald"/>
              <a:ea typeface="Oswald"/>
              <a:cs typeface="Oswald"/>
              <a:sym typeface="Oswald"/>
            </a:endParaRPr>
          </a:p>
        </p:txBody>
      </p:sp>
      <p:sp>
        <p:nvSpPr>
          <p:cNvPr id="685" name="Google Shape;685;p68"/>
          <p:cNvSpPr txBox="1"/>
          <p:nvPr/>
        </p:nvSpPr>
        <p:spPr>
          <a:xfrm>
            <a:off x="11829097" y="1677653"/>
            <a:ext cx="5491200" cy="8792700"/>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b="0" i="0" lang="en-US" sz="2400" u="none" cap="none" strike="noStrike">
                <a:solidFill>
                  <a:srgbClr val="231F20"/>
                </a:solidFill>
                <a:latin typeface="DM Sans"/>
                <a:ea typeface="DM Sans"/>
                <a:cs typeface="DM Sans"/>
                <a:sym typeface="DM Sans"/>
              </a:rPr>
              <a:t>Make year and kilometers-Driven are very weakly correlated to most of the variables from the dataset. Resale price has a positive correlation to diesel cars and a negative correlation to gasoline cars. Model frequency does not create much impact on body type, engine size, and transmission (both target and frequency encoding). However, model target has a fairly strong positive correlation to body type, engine size, and the price. One fuel type has a very strong negative correlation to one other fuel type (-0.99). Make frequency has a strong positive correlation to the number of service centers in Metro Manila. SRP is fairly strongly positive in correlation to make target, model target, engine size, and price.</a:t>
            </a:r>
            <a:endParaRPr sz="2400"/>
          </a:p>
        </p:txBody>
      </p:sp>
      <p:sp>
        <p:nvSpPr>
          <p:cNvPr id="686" name="Google Shape;686;p68"/>
          <p:cNvSpPr/>
          <p:nvPr/>
        </p:nvSpPr>
        <p:spPr>
          <a:xfrm>
            <a:off x="898121" y="2093967"/>
            <a:ext cx="10563305" cy="7252722"/>
          </a:xfrm>
          <a:custGeom>
            <a:rect b="b" l="l" r="r" t="t"/>
            <a:pathLst>
              <a:path extrusionOk="0" h="7252722" w="10563305">
                <a:moveTo>
                  <a:pt x="0" y="0"/>
                </a:moveTo>
                <a:lnTo>
                  <a:pt x="10563305" y="0"/>
                </a:lnTo>
                <a:lnTo>
                  <a:pt x="10563305" y="7252722"/>
                </a:lnTo>
                <a:lnTo>
                  <a:pt x="0" y="7252722"/>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90" name="Shape 690"/>
        <p:cNvGrpSpPr/>
        <p:nvPr/>
      </p:nvGrpSpPr>
      <p:grpSpPr>
        <a:xfrm>
          <a:off x="0" y="0"/>
          <a:ext cx="0" cy="0"/>
          <a:chOff x="0" y="0"/>
          <a:chExt cx="0" cy="0"/>
        </a:xfrm>
      </p:grpSpPr>
      <p:sp>
        <p:nvSpPr>
          <p:cNvPr id="691" name="Google Shape;691;p69"/>
          <p:cNvSpPr txBox="1"/>
          <p:nvPr/>
        </p:nvSpPr>
        <p:spPr>
          <a:xfrm>
            <a:off x="4907675" y="536710"/>
            <a:ext cx="8472650" cy="1683727"/>
          </a:xfrm>
          <a:prstGeom prst="rect">
            <a:avLst/>
          </a:prstGeom>
          <a:noFill/>
          <a:ln>
            <a:noFill/>
          </a:ln>
        </p:spPr>
        <p:txBody>
          <a:bodyPr anchorCtr="0" anchor="t" bIns="0" lIns="0" spcFirstLastPara="1" rIns="0" wrap="square" tIns="0">
            <a:spAutoFit/>
          </a:bodyPr>
          <a:lstStyle/>
          <a:p>
            <a:pPr indent="0" lvl="0" marL="0" marR="0" rtl="0" algn="ctr">
              <a:lnSpc>
                <a:spcPct val="138002"/>
              </a:lnSpc>
              <a:spcBef>
                <a:spcPts val="0"/>
              </a:spcBef>
              <a:spcAft>
                <a:spcPts val="0"/>
              </a:spcAft>
              <a:buNone/>
            </a:pPr>
            <a:r>
              <a:rPr b="1" i="0" lang="en-US" sz="9981" u="none" cap="none" strike="noStrike">
                <a:solidFill>
                  <a:srgbClr val="231F20"/>
                </a:solidFill>
                <a:latin typeface="Oswald"/>
                <a:ea typeface="Oswald"/>
                <a:cs typeface="Oswald"/>
                <a:sym typeface="Oswald"/>
              </a:rPr>
              <a:t>REFERENCES</a:t>
            </a:r>
            <a:endParaRPr/>
          </a:p>
        </p:txBody>
      </p:sp>
      <p:sp>
        <p:nvSpPr>
          <p:cNvPr id="692" name="Google Shape;692;p69"/>
          <p:cNvSpPr txBox="1"/>
          <p:nvPr/>
        </p:nvSpPr>
        <p:spPr>
          <a:xfrm>
            <a:off x="2593659" y="2918542"/>
            <a:ext cx="13100682" cy="5991225"/>
          </a:xfrm>
          <a:prstGeom prst="rect">
            <a:avLst/>
          </a:prstGeom>
          <a:noFill/>
          <a:ln>
            <a:noFill/>
          </a:ln>
        </p:spPr>
        <p:txBody>
          <a:bodyPr anchorCtr="0" anchor="t" bIns="0" lIns="0" spcFirstLastPara="1" rIns="0" wrap="square" tIns="0">
            <a:spAutoFit/>
          </a:bodyPr>
          <a:lstStyle/>
          <a:p>
            <a:pPr indent="-269874" lvl="1" marL="539749" marR="0" rtl="0" algn="l">
              <a:lnSpc>
                <a:spcPct val="138015"/>
              </a:lnSpc>
              <a:spcBef>
                <a:spcPts val="0"/>
              </a:spcBef>
              <a:spcAft>
                <a:spcPts val="0"/>
              </a:spcAft>
              <a:buClr>
                <a:srgbClr val="231F20"/>
              </a:buClr>
              <a:buSzPts val="2499"/>
              <a:buFont typeface="Arial"/>
              <a:buChar char="•"/>
            </a:pPr>
            <a:r>
              <a:rPr b="0" i="0" lang="en-US" sz="2499" u="none" cap="none" strike="noStrike">
                <a:solidFill>
                  <a:srgbClr val="231F20"/>
                </a:solidFill>
                <a:latin typeface="DM Sans"/>
                <a:ea typeface="DM Sans"/>
                <a:cs typeface="DM Sans"/>
                <a:sym typeface="DM Sans"/>
              </a:rPr>
              <a:t>AutoDeal. (n.d.). AutoDeal. https://www.autodeal.com.ph/</a:t>
            </a:r>
            <a:endParaRPr/>
          </a:p>
          <a:p>
            <a:pPr indent="-269874" lvl="1" marL="539749" marR="0" rtl="0" algn="l">
              <a:lnSpc>
                <a:spcPct val="138015"/>
              </a:lnSpc>
              <a:spcBef>
                <a:spcPts val="0"/>
              </a:spcBef>
              <a:spcAft>
                <a:spcPts val="0"/>
              </a:spcAft>
              <a:buClr>
                <a:srgbClr val="231F20"/>
              </a:buClr>
              <a:buSzPts val="2499"/>
              <a:buFont typeface="Arial"/>
              <a:buChar char="•"/>
            </a:pPr>
            <a:r>
              <a:rPr b="0" i="0" lang="en-US" sz="2499" u="none" cap="none" strike="noStrike">
                <a:solidFill>
                  <a:srgbClr val="231F20"/>
                </a:solidFill>
                <a:latin typeface="DM Sans"/>
                <a:ea typeface="DM Sans"/>
                <a:cs typeface="DM Sans"/>
                <a:sym typeface="DM Sans"/>
              </a:rPr>
              <a:t>ZigWheels. (n.d.). ZigWheels. https://www.zigwheels.ph/</a:t>
            </a:r>
            <a:endParaRPr/>
          </a:p>
          <a:p>
            <a:pPr indent="-269874" lvl="1" marL="539749" marR="0" rtl="0" algn="l">
              <a:lnSpc>
                <a:spcPct val="138015"/>
              </a:lnSpc>
              <a:spcBef>
                <a:spcPts val="0"/>
              </a:spcBef>
              <a:spcAft>
                <a:spcPts val="0"/>
              </a:spcAft>
              <a:buClr>
                <a:srgbClr val="231F20"/>
              </a:buClr>
              <a:buSzPts val="2499"/>
              <a:buFont typeface="Arial"/>
              <a:buChar char="•"/>
            </a:pPr>
            <a:r>
              <a:rPr b="0" i="0" lang="en-US" sz="2499" u="none" cap="none" strike="noStrike">
                <a:solidFill>
                  <a:srgbClr val="231F20"/>
                </a:solidFill>
                <a:latin typeface="DM Sans"/>
                <a:ea typeface="DM Sans"/>
                <a:cs typeface="DM Sans"/>
                <a:sym typeface="DM Sans"/>
              </a:rPr>
              <a:t>Collard, M. (2022). Price Prediction for Used Cars: A Comparison of Machine Learning Regression Models.</a:t>
            </a:r>
            <a:r>
              <a:rPr b="0" i="0" lang="en-US" sz="2499" u="none" cap="none" strike="noStrike">
                <a:solidFill>
                  <a:srgbClr val="231F20"/>
                </a:solidFill>
                <a:latin typeface="Sansita"/>
                <a:ea typeface="Sansita"/>
                <a:cs typeface="Sansita"/>
                <a:sym typeface="Sansita"/>
              </a:rPr>
              <a:t> Mittuniversitetet. Retirieved from: </a:t>
            </a:r>
            <a:r>
              <a:rPr b="0" i="0" lang="en-US" sz="2499" u="none" cap="none" strike="noStrike">
                <a:solidFill>
                  <a:srgbClr val="231F20"/>
                </a:solidFill>
                <a:latin typeface="DM Sans"/>
                <a:ea typeface="DM Sans"/>
                <a:cs typeface="DM Sans"/>
                <a:sym typeface="DM Sans"/>
              </a:rPr>
              <a:t>https://www.diva-portal.org/smash/get/diva2:1674070/FULLTEXT01.pdf</a:t>
            </a:r>
            <a:endParaRPr/>
          </a:p>
          <a:p>
            <a:pPr indent="-269874" lvl="1" marL="539749" marR="0" rtl="0" algn="l">
              <a:lnSpc>
                <a:spcPct val="138015"/>
              </a:lnSpc>
              <a:spcBef>
                <a:spcPts val="0"/>
              </a:spcBef>
              <a:spcAft>
                <a:spcPts val="0"/>
              </a:spcAft>
              <a:buClr>
                <a:srgbClr val="231F20"/>
              </a:buClr>
              <a:buSzPts val="2499"/>
              <a:buFont typeface="Arial"/>
              <a:buChar char="•"/>
            </a:pPr>
            <a:r>
              <a:rPr b="0" i="0" lang="en-US" sz="2499" u="none" cap="none" strike="noStrike">
                <a:solidFill>
                  <a:srgbClr val="231F20"/>
                </a:solidFill>
                <a:latin typeface="DM Sans"/>
                <a:ea typeface="DM Sans"/>
                <a:cs typeface="DM Sans"/>
                <a:sym typeface="DM Sans"/>
              </a:rPr>
              <a:t>Totakura, S. S. G., Kosuru, H. (2021). Comparison of Supervised Learning Models for predicting prices of Used Cars.  </a:t>
            </a:r>
            <a:r>
              <a:rPr b="0" i="0" lang="en-US" sz="2499" u="none" cap="none" strike="noStrike">
                <a:solidFill>
                  <a:srgbClr val="231F20"/>
                </a:solidFill>
                <a:latin typeface="Sansita"/>
                <a:ea typeface="Sansita"/>
                <a:cs typeface="Sansita"/>
                <a:sym typeface="Sansita"/>
              </a:rPr>
              <a:t>Blekinge Institute of Technology.</a:t>
            </a:r>
            <a:r>
              <a:rPr b="0" i="0" lang="en-US" sz="2499" u="none" cap="none" strike="noStrike">
                <a:solidFill>
                  <a:srgbClr val="231F20"/>
                </a:solidFill>
                <a:latin typeface="DM Sans"/>
                <a:ea typeface="DM Sans"/>
                <a:cs typeface="DM Sans"/>
                <a:sym typeface="DM Sans"/>
              </a:rPr>
              <a:t> Retrieved from: https://www.diva-portal.org/smash/get/diva2:1609361/FULLTEXT02?fbclid=IwZXh0bgNhZW0CMTEAAR3yUWYBnT5AnLIPvY_zewsNCA17EvXv_zdrV41S9eiIkBA82FJNDuwphkY_aem_FHnXVVSOhM7AcY6tBvV_wQ</a:t>
            </a:r>
            <a:endParaRPr/>
          </a:p>
          <a:p>
            <a:pPr indent="0" lvl="0" marL="0" marR="0" rtl="0" algn="l">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a:p>
            <a:pPr indent="0" lvl="0" marL="0" marR="0" rtl="0" algn="l">
              <a:lnSpc>
                <a:spcPct val="138015"/>
              </a:lnSpc>
              <a:spcBef>
                <a:spcPts val="0"/>
              </a:spcBef>
              <a:spcAft>
                <a:spcPts val="0"/>
              </a:spcAft>
              <a:buNone/>
            </a:pPr>
            <a:r>
              <a:t/>
            </a:r>
            <a:endParaRPr b="0" i="0" sz="2499" u="none" cap="none" strike="noStrike">
              <a:solidFill>
                <a:srgbClr val="231F2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123" name="Shape 123"/>
        <p:cNvGrpSpPr/>
        <p:nvPr/>
      </p:nvGrpSpPr>
      <p:grpSpPr>
        <a:xfrm>
          <a:off x="0" y="0"/>
          <a:ext cx="0" cy="0"/>
          <a:chOff x="0" y="0"/>
          <a:chExt cx="0" cy="0"/>
        </a:xfrm>
      </p:grpSpPr>
      <p:sp>
        <p:nvSpPr>
          <p:cNvPr id="124" name="Google Shape;124;p7"/>
          <p:cNvSpPr/>
          <p:nvPr/>
        </p:nvSpPr>
        <p:spPr>
          <a:xfrm>
            <a:off x="9302281" y="2273656"/>
            <a:ext cx="7396876" cy="6372815"/>
          </a:xfrm>
          <a:custGeom>
            <a:rect b="b" l="l" r="r" t="t"/>
            <a:pathLst>
              <a:path extrusionOk="0" h="6372815" w="7396876">
                <a:moveTo>
                  <a:pt x="0" y="0"/>
                </a:moveTo>
                <a:lnTo>
                  <a:pt x="7396877" y="0"/>
                </a:lnTo>
                <a:lnTo>
                  <a:pt x="7396877" y="6372814"/>
                </a:lnTo>
                <a:lnTo>
                  <a:pt x="0" y="6372814"/>
                </a:lnTo>
                <a:lnTo>
                  <a:pt x="0" y="0"/>
                </a:lnTo>
                <a:close/>
              </a:path>
            </a:pathLst>
          </a:custGeom>
          <a:blipFill rotWithShape="1">
            <a:blip r:embed="rId3">
              <a:alphaModFix/>
            </a:blip>
            <a:stretch>
              <a:fillRect b="0" l="0" r="0" t="0"/>
            </a:stretch>
          </a:blipFill>
          <a:ln>
            <a:noFill/>
          </a:ln>
        </p:spPr>
      </p:sp>
      <p:sp>
        <p:nvSpPr>
          <p:cNvPr id="125" name="Google Shape;125;p7"/>
          <p:cNvSpPr txBox="1"/>
          <p:nvPr/>
        </p:nvSpPr>
        <p:spPr>
          <a:xfrm>
            <a:off x="2236282" y="482442"/>
            <a:ext cx="13815436" cy="997267"/>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5958" u="none" cap="none" strike="noStrike">
                <a:solidFill>
                  <a:srgbClr val="231F20"/>
                </a:solidFill>
                <a:latin typeface="Oswald"/>
                <a:ea typeface="Oswald"/>
                <a:cs typeface="Oswald"/>
                <a:sym typeface="Oswald"/>
              </a:rPr>
              <a:t>1. AUTODEAL WEBSITE: USED CARS</a:t>
            </a:r>
            <a:endParaRPr/>
          </a:p>
        </p:txBody>
      </p:sp>
      <p:sp>
        <p:nvSpPr>
          <p:cNvPr id="126" name="Google Shape;126;p7"/>
          <p:cNvSpPr txBox="1"/>
          <p:nvPr/>
        </p:nvSpPr>
        <p:spPr>
          <a:xfrm>
            <a:off x="1979075" y="3297888"/>
            <a:ext cx="6057158" cy="4276725"/>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Using the website of AutoDeal (https://www.autodeal.com.ph/), the home screen has filters at the top bar as seen on the screenshot. Since our primary dataset contains used cars, we used the “Used Cars” filter, proceeded with “Used Cars for sale”, and searched for cars available.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A"/>
        </a:solidFill>
      </p:bgPr>
    </p:bg>
    <p:spTree>
      <p:nvGrpSpPr>
        <p:cNvPr id="130" name="Shape 130"/>
        <p:cNvGrpSpPr/>
        <p:nvPr/>
      </p:nvGrpSpPr>
      <p:grpSpPr>
        <a:xfrm>
          <a:off x="0" y="0"/>
          <a:ext cx="0" cy="0"/>
          <a:chOff x="0" y="0"/>
          <a:chExt cx="0" cy="0"/>
        </a:xfrm>
      </p:grpSpPr>
      <p:sp>
        <p:nvSpPr>
          <p:cNvPr id="131" name="Google Shape;131;p8"/>
          <p:cNvSpPr/>
          <p:nvPr/>
        </p:nvSpPr>
        <p:spPr>
          <a:xfrm>
            <a:off x="2431172" y="2683683"/>
            <a:ext cx="13425656" cy="6677235"/>
          </a:xfrm>
          <a:custGeom>
            <a:rect b="b" l="l" r="r" t="t"/>
            <a:pathLst>
              <a:path extrusionOk="0" h="6677235" w="13425656">
                <a:moveTo>
                  <a:pt x="0" y="0"/>
                </a:moveTo>
                <a:lnTo>
                  <a:pt x="13425656" y="0"/>
                </a:lnTo>
                <a:lnTo>
                  <a:pt x="13425656" y="6677235"/>
                </a:lnTo>
                <a:lnTo>
                  <a:pt x="0" y="6677235"/>
                </a:lnTo>
                <a:lnTo>
                  <a:pt x="0" y="0"/>
                </a:lnTo>
                <a:close/>
              </a:path>
            </a:pathLst>
          </a:custGeom>
          <a:blipFill rotWithShape="1">
            <a:blip r:embed="rId3">
              <a:alphaModFix/>
            </a:blip>
            <a:stretch>
              <a:fillRect b="0" l="0" r="0" t="0"/>
            </a:stretch>
          </a:blipFill>
          <a:ln>
            <a:noFill/>
          </a:ln>
        </p:spPr>
      </p:sp>
      <p:sp>
        <p:nvSpPr>
          <p:cNvPr id="132" name="Google Shape;132;p8"/>
          <p:cNvSpPr txBox="1"/>
          <p:nvPr/>
        </p:nvSpPr>
        <p:spPr>
          <a:xfrm>
            <a:off x="1730279" y="1635933"/>
            <a:ext cx="14827442" cy="847725"/>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After clicking those filters, it should display the used cars listed for sale (see the image). </a:t>
            </a:r>
            <a:endParaRPr/>
          </a:p>
        </p:txBody>
      </p:sp>
      <p:sp>
        <p:nvSpPr>
          <p:cNvPr id="133" name="Google Shape;133;p8"/>
          <p:cNvSpPr txBox="1"/>
          <p:nvPr/>
        </p:nvSpPr>
        <p:spPr>
          <a:xfrm>
            <a:off x="2236282" y="482442"/>
            <a:ext cx="13815436" cy="997267"/>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5958" u="none" cap="none" strike="noStrike">
                <a:solidFill>
                  <a:srgbClr val="231F20"/>
                </a:solidFill>
                <a:latin typeface="Oswald"/>
                <a:ea typeface="Oswald"/>
                <a:cs typeface="Oswald"/>
                <a:sym typeface="Oswald"/>
              </a:rPr>
              <a:t>1. AUTODEAL WEBSITE: USED CARS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8F8"/>
        </a:solidFill>
      </p:bgPr>
    </p:bg>
    <p:spTree>
      <p:nvGrpSpPr>
        <p:cNvPr id="137" name="Shape 137"/>
        <p:cNvGrpSpPr/>
        <p:nvPr/>
      </p:nvGrpSpPr>
      <p:grpSpPr>
        <a:xfrm>
          <a:off x="0" y="0"/>
          <a:ext cx="0" cy="0"/>
          <a:chOff x="0" y="0"/>
          <a:chExt cx="0" cy="0"/>
        </a:xfrm>
      </p:grpSpPr>
      <p:sp>
        <p:nvSpPr>
          <p:cNvPr id="138" name="Google Shape;138;p9"/>
          <p:cNvSpPr/>
          <p:nvPr/>
        </p:nvSpPr>
        <p:spPr>
          <a:xfrm>
            <a:off x="9796911" y="2161104"/>
            <a:ext cx="6688682" cy="6597917"/>
          </a:xfrm>
          <a:custGeom>
            <a:rect b="b" l="l" r="r" t="t"/>
            <a:pathLst>
              <a:path extrusionOk="0" h="6597917" w="6688682">
                <a:moveTo>
                  <a:pt x="0" y="0"/>
                </a:moveTo>
                <a:lnTo>
                  <a:pt x="6688682" y="0"/>
                </a:lnTo>
                <a:lnTo>
                  <a:pt x="6688682" y="6597918"/>
                </a:lnTo>
                <a:lnTo>
                  <a:pt x="0" y="6597918"/>
                </a:lnTo>
                <a:lnTo>
                  <a:pt x="0" y="0"/>
                </a:lnTo>
                <a:close/>
              </a:path>
            </a:pathLst>
          </a:custGeom>
          <a:blipFill rotWithShape="1">
            <a:blip r:embed="rId3">
              <a:alphaModFix/>
            </a:blip>
            <a:stretch>
              <a:fillRect b="0" l="0" r="0" t="0"/>
            </a:stretch>
          </a:blipFill>
          <a:ln>
            <a:noFill/>
          </a:ln>
        </p:spPr>
      </p:sp>
      <p:sp>
        <p:nvSpPr>
          <p:cNvPr id="139" name="Google Shape;139;p9"/>
          <p:cNvSpPr txBox="1"/>
          <p:nvPr/>
        </p:nvSpPr>
        <p:spPr>
          <a:xfrm>
            <a:off x="2236282" y="3297888"/>
            <a:ext cx="6057158" cy="4276725"/>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231F20"/>
                </a:solidFill>
                <a:latin typeface="DM Sans"/>
                <a:ea typeface="DM Sans"/>
                <a:cs typeface="DM Sans"/>
                <a:sym typeface="DM Sans"/>
              </a:rPr>
              <a:t>For the second primary website to web scrape from (https://www.zigwheels.ph/), the functionalities of the website is similar to AutoDeal. Using the top bar filter, clicking “Used Cars” drop down button, and clicking “Buy Used Cars” redirects the user to the used cars listing available to buy in the website.</a:t>
            </a:r>
            <a:endParaRPr/>
          </a:p>
        </p:txBody>
      </p:sp>
      <p:sp>
        <p:nvSpPr>
          <p:cNvPr id="140" name="Google Shape;140;p9"/>
          <p:cNvSpPr txBox="1"/>
          <p:nvPr/>
        </p:nvSpPr>
        <p:spPr>
          <a:xfrm>
            <a:off x="2236282" y="482442"/>
            <a:ext cx="13815436" cy="997267"/>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US" sz="5958" u="none" cap="none" strike="noStrike">
                <a:solidFill>
                  <a:srgbClr val="231F20"/>
                </a:solidFill>
                <a:latin typeface="Oswald"/>
                <a:ea typeface="Oswald"/>
                <a:cs typeface="Oswald"/>
                <a:sym typeface="Oswald"/>
              </a:rPr>
              <a:t>2. ZIGWHEELS WEBSITE: USED CARS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